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Lst>
  <p:notesMasterIdLst>
    <p:notesMasterId r:id="rId34"/>
  </p:notesMasterIdLst>
  <p:handoutMasterIdLst>
    <p:handoutMasterId r:id="rId35"/>
  </p:handoutMasterIdLst>
  <p:sldIdLst>
    <p:sldId id="256" r:id="rId2"/>
    <p:sldId id="257" r:id="rId3"/>
    <p:sldId id="260" r:id="rId4"/>
    <p:sldId id="290" r:id="rId5"/>
    <p:sldId id="289" r:id="rId6"/>
    <p:sldId id="269" r:id="rId7"/>
    <p:sldId id="271" r:id="rId8"/>
    <p:sldId id="272" r:id="rId9"/>
    <p:sldId id="273" r:id="rId10"/>
    <p:sldId id="268" r:id="rId11"/>
    <p:sldId id="275" r:id="rId12"/>
    <p:sldId id="276" r:id="rId13"/>
    <p:sldId id="278" r:id="rId14"/>
    <p:sldId id="267" r:id="rId15"/>
    <p:sldId id="279" r:id="rId16"/>
    <p:sldId id="263" r:id="rId17"/>
    <p:sldId id="281" r:id="rId18"/>
    <p:sldId id="282" r:id="rId19"/>
    <p:sldId id="283" r:id="rId20"/>
    <p:sldId id="265" r:id="rId21"/>
    <p:sldId id="286" r:id="rId22"/>
    <p:sldId id="285" r:id="rId23"/>
    <p:sldId id="291" r:id="rId24"/>
    <p:sldId id="284" r:id="rId25"/>
    <p:sldId id="287" r:id="rId26"/>
    <p:sldId id="288" r:id="rId27"/>
    <p:sldId id="259" r:id="rId28"/>
    <p:sldId id="292" r:id="rId29"/>
    <p:sldId id="293" r:id="rId30"/>
    <p:sldId id="261" r:id="rId31"/>
    <p:sldId id="262" r:id="rId32"/>
    <p:sldId id="270" r:id="rId3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82616" autoAdjust="0"/>
  </p:normalViewPr>
  <p:slideViewPr>
    <p:cSldViewPr snapToGrid="0">
      <p:cViewPr>
        <p:scale>
          <a:sx n="64" d="100"/>
          <a:sy n="64" d="100"/>
        </p:scale>
        <p:origin x="354"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DD82BA7-AAFE-4FCF-9C51-20B157A523F8}" type="datetimeFigureOut">
              <a:rPr lang="en-US" smtClean="0"/>
              <a:t>12/6/2016</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en-US"/>
              <a:t>Authorship Analysis</a:t>
            </a: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E02BA92-13AE-4AF9-9CFB-474BDBBBE6B9}" type="slidenum">
              <a:rPr lang="en-US" smtClean="0"/>
              <a:t>‹#›</a:t>
            </a:fld>
            <a:endParaRPr lang="en-US"/>
          </a:p>
        </p:txBody>
      </p:sp>
    </p:spTree>
    <p:extLst>
      <p:ext uri="{BB962C8B-B14F-4D97-AF65-F5344CB8AC3E}">
        <p14:creationId xmlns:p14="http://schemas.microsoft.com/office/powerpoint/2010/main" val="197842631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A894AF6-889F-4D93-9FB7-D44B58579647}" type="datetimeFigureOut">
              <a:rPr lang="en-US" smtClean="0"/>
              <a:t>12/6/2016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r>
              <a:rPr lang="en-US"/>
              <a:t>Authorship Analysis</a:t>
            </a: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19D6A41-CE32-4AA0-9FDF-E1161E3960DD}" type="slidenum">
              <a:rPr lang="en-US" smtClean="0"/>
              <a:t>‹#›</a:t>
            </a:fld>
            <a:endParaRPr lang="en-US"/>
          </a:p>
        </p:txBody>
      </p:sp>
    </p:spTree>
    <p:extLst>
      <p:ext uri="{BB962C8B-B14F-4D97-AF65-F5344CB8AC3E}">
        <p14:creationId xmlns:p14="http://schemas.microsoft.com/office/powerpoint/2010/main" val="2978730626"/>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19D6A41-CE32-4AA0-9FDF-E1161E3960DD}" type="slidenum">
              <a:rPr lang="en-US" smtClean="0"/>
              <a:t>1</a:t>
            </a:fld>
            <a:endParaRPr lang="en-US"/>
          </a:p>
        </p:txBody>
      </p:sp>
    </p:spTree>
    <p:extLst>
      <p:ext uri="{BB962C8B-B14F-4D97-AF65-F5344CB8AC3E}">
        <p14:creationId xmlns:p14="http://schemas.microsoft.com/office/powerpoint/2010/main" val="6951903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19D6A41-CE32-4AA0-9FDF-E1161E3960DD}" type="slidenum">
              <a:rPr lang="en-US" smtClean="0"/>
              <a:t>6</a:t>
            </a:fld>
            <a:endParaRPr lang="en-US"/>
          </a:p>
        </p:txBody>
      </p:sp>
    </p:spTree>
    <p:extLst>
      <p:ext uri="{BB962C8B-B14F-4D97-AF65-F5344CB8AC3E}">
        <p14:creationId xmlns:p14="http://schemas.microsoft.com/office/powerpoint/2010/main" val="27377548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19D6A41-CE32-4AA0-9FDF-E1161E3960DD}" type="slidenum">
              <a:rPr lang="en-US" smtClean="0"/>
              <a:t>7</a:t>
            </a:fld>
            <a:endParaRPr lang="en-US"/>
          </a:p>
        </p:txBody>
      </p:sp>
    </p:spTree>
    <p:extLst>
      <p:ext uri="{BB962C8B-B14F-4D97-AF65-F5344CB8AC3E}">
        <p14:creationId xmlns:p14="http://schemas.microsoft.com/office/powerpoint/2010/main" val="33431693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After a stroke towards the end of his life, he moved to Camden, New Jersey, where his health further declined. When he died at age 72, his funeral became a public spectacle. </a:t>
            </a:r>
          </a:p>
          <a:p>
            <a:endParaRPr lang="en-US" dirty="0"/>
          </a:p>
        </p:txBody>
      </p:sp>
      <p:sp>
        <p:nvSpPr>
          <p:cNvPr id="4" name="Slide Number Placeholder 3"/>
          <p:cNvSpPr>
            <a:spLocks noGrp="1"/>
          </p:cNvSpPr>
          <p:nvPr>
            <p:ph type="sldNum" sz="quarter" idx="10"/>
          </p:nvPr>
        </p:nvSpPr>
        <p:spPr/>
        <p:txBody>
          <a:bodyPr/>
          <a:lstStyle/>
          <a:p>
            <a:fld id="{D19D6A41-CE32-4AA0-9FDF-E1161E3960DD}" type="slidenum">
              <a:rPr lang="en-US" smtClean="0"/>
              <a:t>12</a:t>
            </a:fld>
            <a:endParaRPr lang="en-US"/>
          </a:p>
        </p:txBody>
      </p:sp>
    </p:spTree>
    <p:extLst>
      <p:ext uri="{BB962C8B-B14F-4D97-AF65-F5344CB8AC3E}">
        <p14:creationId xmlns:p14="http://schemas.microsoft.com/office/powerpoint/2010/main" val="4326580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reading</a:t>
            </a:r>
            <a:r>
              <a:rPr lang="en-US" baseline="0" dirty="0"/>
              <a:t> (DownloadDocument-10)</a:t>
            </a:r>
            <a:endParaRPr lang="en-US" dirty="0"/>
          </a:p>
        </p:txBody>
      </p:sp>
      <p:sp>
        <p:nvSpPr>
          <p:cNvPr id="4" name="Slide Number Placeholder 3"/>
          <p:cNvSpPr>
            <a:spLocks noGrp="1"/>
          </p:cNvSpPr>
          <p:nvPr>
            <p:ph type="sldNum" sz="quarter" idx="10"/>
          </p:nvPr>
        </p:nvSpPr>
        <p:spPr/>
        <p:txBody>
          <a:bodyPr/>
          <a:lstStyle/>
          <a:p>
            <a:fld id="{D19D6A41-CE32-4AA0-9FDF-E1161E3960DD}" type="slidenum">
              <a:rPr lang="en-US" smtClean="0"/>
              <a:t>14</a:t>
            </a:fld>
            <a:endParaRPr lang="en-US"/>
          </a:p>
        </p:txBody>
      </p:sp>
    </p:spTree>
    <p:extLst>
      <p:ext uri="{BB962C8B-B14F-4D97-AF65-F5344CB8AC3E}">
        <p14:creationId xmlns:p14="http://schemas.microsoft.com/office/powerpoint/2010/main" val="27381968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19D6A41-CE32-4AA0-9FDF-E1161E3960DD}" type="slidenum">
              <a:rPr lang="en-US" smtClean="0"/>
              <a:t>16</a:t>
            </a:fld>
            <a:endParaRPr lang="en-US"/>
          </a:p>
        </p:txBody>
      </p:sp>
    </p:spTree>
    <p:extLst>
      <p:ext uri="{BB962C8B-B14F-4D97-AF65-F5344CB8AC3E}">
        <p14:creationId xmlns:p14="http://schemas.microsoft.com/office/powerpoint/2010/main" val="27661096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just">
              <a:buNone/>
            </a:pPr>
            <a:r>
              <a:rPr lang="en-US" sz="1200" dirty="0"/>
              <a:t>When the anonymous author of a text is to be found amongst a list of possible authors, the goal is usually to find which one is more likely to have written it. The probability of each author to have written the targeted text is assessed. The target author would be the </a:t>
            </a:r>
            <a:r>
              <a:rPr lang="en-US" sz="1200" b="1" i="1" dirty="0">
                <a:solidFill>
                  <a:srgbClr val="FFFF00"/>
                </a:solidFill>
              </a:rPr>
              <a:t>“most probable one”</a:t>
            </a:r>
            <a:r>
              <a:rPr lang="en-US" sz="1200" b="1" i="1" dirty="0"/>
              <a:t>. </a:t>
            </a:r>
          </a:p>
          <a:p>
            <a:pPr marL="0" indent="0" algn="just">
              <a:buNone/>
            </a:pPr>
            <a:r>
              <a:rPr lang="en-US" sz="1200" dirty="0"/>
              <a:t>On the other hand, when we have to determine whether a given text is written by a targeted author or not, it becomes a harder problem. In this case, first we will have to do a comparison between the works of this author and every other work not written by him/her. Then, determine in which of these two cases the given text is more probable to fit. </a:t>
            </a:r>
            <a:endParaRPr lang="en-US" dirty="0"/>
          </a:p>
        </p:txBody>
      </p:sp>
      <p:sp>
        <p:nvSpPr>
          <p:cNvPr id="4" name="Slide Number Placeholder 3"/>
          <p:cNvSpPr>
            <a:spLocks noGrp="1"/>
          </p:cNvSpPr>
          <p:nvPr>
            <p:ph type="sldNum" sz="quarter" idx="10"/>
          </p:nvPr>
        </p:nvSpPr>
        <p:spPr/>
        <p:txBody>
          <a:bodyPr/>
          <a:lstStyle/>
          <a:p>
            <a:fld id="{D19D6A41-CE32-4AA0-9FDF-E1161E3960DD}" type="slidenum">
              <a:rPr lang="en-US" smtClean="0"/>
              <a:t>17</a:t>
            </a:fld>
            <a:endParaRPr lang="en-US"/>
          </a:p>
        </p:txBody>
      </p:sp>
    </p:spTree>
    <p:extLst>
      <p:ext uri="{BB962C8B-B14F-4D97-AF65-F5344CB8AC3E}">
        <p14:creationId xmlns:p14="http://schemas.microsoft.com/office/powerpoint/2010/main" val="116060348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477E71CF-FF2E-4EB7-BFD8-C6F7B9414137}" type="datetime1">
              <a:rPr lang="en-US" smtClean="0"/>
              <a:t>12/6/2016</a:t>
            </a:fld>
            <a:endParaRPr lang="en-US" dirty="0"/>
          </a:p>
        </p:txBody>
      </p:sp>
      <p:sp>
        <p:nvSpPr>
          <p:cNvPr id="5" name="Footer Placeholder 4"/>
          <p:cNvSpPr>
            <a:spLocks noGrp="1"/>
          </p:cNvSpPr>
          <p:nvPr>
            <p:ph type="ftr" sz="quarter" idx="11"/>
          </p:nvPr>
        </p:nvSpPr>
        <p:spPr>
          <a:xfrm>
            <a:off x="1371600" y="4323845"/>
            <a:ext cx="6400800" cy="365125"/>
          </a:xfrm>
        </p:spPr>
        <p:txBody>
          <a:bodyPr/>
          <a:lstStyle/>
          <a:p>
            <a:r>
              <a:rPr lang="en-US"/>
              <a:t>Authorship Analysis</a:t>
            </a:r>
            <a:endParaRPr lang="en-US" dirty="0"/>
          </a:p>
        </p:txBody>
      </p:sp>
      <p:sp>
        <p:nvSpPr>
          <p:cNvPr id="6" name="Slide Number Placeholder 5"/>
          <p:cNvSpPr>
            <a:spLocks noGrp="1"/>
          </p:cNvSpPr>
          <p:nvPr>
            <p:ph type="sldNum" sz="quarter" idx="12"/>
          </p:nvPr>
        </p:nvSpPr>
        <p:spPr>
          <a:xfrm>
            <a:off x="8077200" y="1430866"/>
            <a:ext cx="2743200"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6D60702-9BD9-4799-89F4-8593244A88FB}" type="datetime1">
              <a:rPr lang="en-US" smtClean="0"/>
              <a:t>12/6/2016</a:t>
            </a:fld>
            <a:endParaRPr lang="en-US" dirty="0"/>
          </a:p>
        </p:txBody>
      </p:sp>
      <p:sp>
        <p:nvSpPr>
          <p:cNvPr id="6" name="Footer Placeholder 5"/>
          <p:cNvSpPr>
            <a:spLocks noGrp="1"/>
          </p:cNvSpPr>
          <p:nvPr>
            <p:ph type="ftr" sz="quarter" idx="11"/>
          </p:nvPr>
        </p:nvSpPr>
        <p:spPr/>
        <p:txBody>
          <a:bodyPr/>
          <a:lstStyle/>
          <a:p>
            <a:r>
              <a:rPr lang="en-US"/>
              <a:t>Authorship Analysis</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E3C82A9A-BB48-4B2F-875D-328E4DB73BA9}" type="datetime1">
              <a:rPr lang="en-US" smtClean="0"/>
              <a:t>12/6/2016</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r>
              <a:rPr lang="en-US"/>
              <a:t>Authorship Analysis</a:t>
            </a:r>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3" name="Picture 12"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619A9D40-10FD-49BB-8997-7AD2B980DFB7}" type="datetime1">
              <a:rPr lang="en-US" smtClean="0"/>
              <a:t>12/6/2016</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r>
              <a:rPr lang="en-US"/>
              <a:t>Authorship Analysis</a:t>
            </a:r>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0211D10D-F9A2-4867-B8AF-E174DF856E79}" type="datetime1">
              <a:rPr lang="en-US" smtClean="0"/>
              <a:t>12/6/2016</a:t>
            </a:fld>
            <a:endParaRPr lang="en-US" dirty="0"/>
          </a:p>
        </p:txBody>
      </p:sp>
      <p:sp>
        <p:nvSpPr>
          <p:cNvPr id="6" name="Footer Placeholder 5"/>
          <p:cNvSpPr>
            <a:spLocks noGrp="1"/>
          </p:cNvSpPr>
          <p:nvPr>
            <p:ph type="ftr" sz="quarter" idx="11"/>
          </p:nvPr>
        </p:nvSpPr>
        <p:spPr>
          <a:xfrm>
            <a:off x="685800" y="378883"/>
            <a:ext cx="6991492" cy="365125"/>
          </a:xfrm>
        </p:spPr>
        <p:txBody>
          <a:bodyPr/>
          <a:lstStyle/>
          <a:p>
            <a:r>
              <a:rPr lang="en-US"/>
              <a:t>Authorship Analysis</a:t>
            </a:r>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193A177C-22F9-42E2-AF29-2A15F6CE53B8}" type="datetime1">
              <a:rPr lang="en-US" smtClean="0"/>
              <a:t>12/6/2016</a:t>
            </a:fld>
            <a:endParaRPr lang="en-US" dirty="0"/>
          </a:p>
        </p:txBody>
      </p:sp>
      <p:sp>
        <p:nvSpPr>
          <p:cNvPr id="4" name="Footer Placeholder 3"/>
          <p:cNvSpPr>
            <a:spLocks noGrp="1"/>
          </p:cNvSpPr>
          <p:nvPr>
            <p:ph type="ftr" sz="quarter" idx="11"/>
          </p:nvPr>
        </p:nvSpPr>
        <p:spPr/>
        <p:txBody>
          <a:bodyPr/>
          <a:lstStyle/>
          <a:p>
            <a:r>
              <a:rPr lang="en-US"/>
              <a:t>Authorship Analysis</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51252DA9-A6F1-4C2B-B0BA-A7E853B762F7}" type="datetime1">
              <a:rPr lang="en-US" smtClean="0"/>
              <a:t>12/6/2016</a:t>
            </a:fld>
            <a:endParaRPr lang="en-US" dirty="0"/>
          </a:p>
        </p:txBody>
      </p:sp>
      <p:sp>
        <p:nvSpPr>
          <p:cNvPr id="4" name="Footer Placeholder 3"/>
          <p:cNvSpPr>
            <a:spLocks noGrp="1"/>
          </p:cNvSpPr>
          <p:nvPr>
            <p:ph type="ftr" sz="quarter" idx="11"/>
          </p:nvPr>
        </p:nvSpPr>
        <p:spPr/>
        <p:txBody>
          <a:bodyPr/>
          <a:lstStyle/>
          <a:p>
            <a:r>
              <a:rPr lang="en-US"/>
              <a:t>Authorship Analysis</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985301E-73A7-473B-8867-E2810F8AD6A1}" type="datetime1">
              <a:rPr lang="en-US" smtClean="0"/>
              <a:t>12/6/2016</a:t>
            </a:fld>
            <a:endParaRPr lang="en-US" dirty="0"/>
          </a:p>
        </p:txBody>
      </p:sp>
      <p:sp>
        <p:nvSpPr>
          <p:cNvPr id="5" name="Footer Placeholder 4"/>
          <p:cNvSpPr>
            <a:spLocks noGrp="1"/>
          </p:cNvSpPr>
          <p:nvPr>
            <p:ph type="ftr" sz="quarter" idx="11"/>
          </p:nvPr>
        </p:nvSpPr>
        <p:spPr/>
        <p:txBody>
          <a:bodyPr/>
          <a:lstStyle/>
          <a:p>
            <a:r>
              <a:rPr lang="en-US"/>
              <a:t>Authorship Analysis</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FE465EBF-1E4A-4D59-A94C-3F7330F40969}" type="datetime1">
              <a:rPr lang="en-US" smtClean="0"/>
              <a:t>12/6/2016</a:t>
            </a:fld>
            <a:endParaRPr lang="en-US" dirty="0"/>
          </a:p>
        </p:txBody>
      </p:sp>
      <p:sp>
        <p:nvSpPr>
          <p:cNvPr id="5" name="Footer Placeholder 4"/>
          <p:cNvSpPr>
            <a:spLocks noGrp="1"/>
          </p:cNvSpPr>
          <p:nvPr>
            <p:ph type="ftr" sz="quarter" idx="11"/>
          </p:nvPr>
        </p:nvSpPr>
        <p:spPr>
          <a:xfrm>
            <a:off x="685800" y="381000"/>
            <a:ext cx="6991492" cy="365125"/>
          </a:xfrm>
        </p:spPr>
        <p:txBody>
          <a:bodyPr/>
          <a:lstStyle/>
          <a:p>
            <a:r>
              <a:rPr lang="en-US"/>
              <a:t>Authorship Analysis</a:t>
            </a:r>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E0DCB66-4C66-4C94-8973-79AFB8895D92}" type="datetime1">
              <a:rPr lang="en-US" smtClean="0"/>
              <a:t>12/6/2016</a:t>
            </a:fld>
            <a:endParaRPr lang="en-US" dirty="0"/>
          </a:p>
        </p:txBody>
      </p:sp>
      <p:sp>
        <p:nvSpPr>
          <p:cNvPr id="5" name="Footer Placeholder 4"/>
          <p:cNvSpPr>
            <a:spLocks noGrp="1"/>
          </p:cNvSpPr>
          <p:nvPr>
            <p:ph type="ftr" sz="quarter" idx="11"/>
          </p:nvPr>
        </p:nvSpPr>
        <p:spPr/>
        <p:txBody>
          <a:bodyPr/>
          <a:lstStyle/>
          <a:p>
            <a:r>
              <a:rPr lang="en-US"/>
              <a:t>Authorship Analysis</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E7A7AFEB-635D-4EF6-9683-861DEDB783ED}" type="datetime1">
              <a:rPr lang="en-US" smtClean="0"/>
              <a:t>12/6/2016</a:t>
            </a:fld>
            <a:endParaRPr lang="en-US" dirty="0"/>
          </a:p>
        </p:txBody>
      </p:sp>
      <p:sp>
        <p:nvSpPr>
          <p:cNvPr id="5" name="Footer Placeholder 4"/>
          <p:cNvSpPr>
            <a:spLocks noGrp="1"/>
          </p:cNvSpPr>
          <p:nvPr>
            <p:ph type="ftr" sz="quarter" idx="11"/>
          </p:nvPr>
        </p:nvSpPr>
        <p:spPr>
          <a:xfrm>
            <a:off x="685800" y="381001"/>
            <a:ext cx="6991492" cy="364065"/>
          </a:xfrm>
        </p:spPr>
        <p:txBody>
          <a:bodyPr/>
          <a:lstStyle/>
          <a:p>
            <a:r>
              <a:rPr lang="en-US"/>
              <a:t>Authorship Analysis</a:t>
            </a:r>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55D903E-21F3-4BEB-AB29-39C123D1B7A6}" type="datetime1">
              <a:rPr lang="en-US" smtClean="0"/>
              <a:t>12/6/2016</a:t>
            </a:fld>
            <a:endParaRPr lang="en-US" dirty="0"/>
          </a:p>
        </p:txBody>
      </p:sp>
      <p:sp>
        <p:nvSpPr>
          <p:cNvPr id="6" name="Footer Placeholder 5"/>
          <p:cNvSpPr>
            <a:spLocks noGrp="1"/>
          </p:cNvSpPr>
          <p:nvPr>
            <p:ph type="ftr" sz="quarter" idx="11"/>
          </p:nvPr>
        </p:nvSpPr>
        <p:spPr/>
        <p:txBody>
          <a:bodyPr/>
          <a:lstStyle/>
          <a:p>
            <a:r>
              <a:rPr lang="en-US"/>
              <a:t>Authorship Analysis</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0CEB4B6-8812-4DB0-A115-567948780AC6}" type="datetime1">
              <a:rPr lang="en-US" smtClean="0"/>
              <a:t>12/6/2016</a:t>
            </a:fld>
            <a:endParaRPr lang="en-US" dirty="0"/>
          </a:p>
        </p:txBody>
      </p:sp>
      <p:sp>
        <p:nvSpPr>
          <p:cNvPr id="8" name="Footer Placeholder 7"/>
          <p:cNvSpPr>
            <a:spLocks noGrp="1"/>
          </p:cNvSpPr>
          <p:nvPr>
            <p:ph type="ftr" sz="quarter" idx="11"/>
          </p:nvPr>
        </p:nvSpPr>
        <p:spPr/>
        <p:txBody>
          <a:bodyPr/>
          <a:lstStyle/>
          <a:p>
            <a:r>
              <a:rPr lang="en-US"/>
              <a:t>Authorship Analysis</a:t>
            </a:r>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D7C1B46-EE30-4AC6-BB42-D0C2A3F96538}" type="datetime1">
              <a:rPr lang="en-US" smtClean="0"/>
              <a:t>12/6/2016</a:t>
            </a:fld>
            <a:endParaRPr lang="en-US" dirty="0"/>
          </a:p>
        </p:txBody>
      </p:sp>
      <p:sp>
        <p:nvSpPr>
          <p:cNvPr id="4" name="Footer Placeholder 3"/>
          <p:cNvSpPr>
            <a:spLocks noGrp="1"/>
          </p:cNvSpPr>
          <p:nvPr>
            <p:ph type="ftr" sz="quarter" idx="11"/>
          </p:nvPr>
        </p:nvSpPr>
        <p:spPr/>
        <p:txBody>
          <a:bodyPr/>
          <a:lstStyle/>
          <a:p>
            <a:r>
              <a:rPr lang="en-US"/>
              <a:t>Authorship Analysis</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2681DF8-BF1C-4371-9213-B515F7575D07}" type="datetime1">
              <a:rPr lang="en-US" smtClean="0"/>
              <a:t>12/6/2016</a:t>
            </a:fld>
            <a:endParaRPr lang="en-US" dirty="0"/>
          </a:p>
        </p:txBody>
      </p:sp>
      <p:sp>
        <p:nvSpPr>
          <p:cNvPr id="3" name="Footer Placeholder 2"/>
          <p:cNvSpPr>
            <a:spLocks noGrp="1"/>
          </p:cNvSpPr>
          <p:nvPr>
            <p:ph type="ftr" sz="quarter" idx="11"/>
          </p:nvPr>
        </p:nvSpPr>
        <p:spPr/>
        <p:txBody>
          <a:bodyPr/>
          <a:lstStyle/>
          <a:p>
            <a:r>
              <a:rPr lang="en-US"/>
              <a:t>Authorship Analysis</a:t>
            </a:r>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B3ACB11-8868-466F-ABC1-E4674B44DB9F}" type="datetime1">
              <a:rPr lang="en-US" smtClean="0"/>
              <a:t>12/6/2016</a:t>
            </a:fld>
            <a:endParaRPr lang="en-US" dirty="0"/>
          </a:p>
        </p:txBody>
      </p:sp>
      <p:sp>
        <p:nvSpPr>
          <p:cNvPr id="6" name="Footer Placeholder 5"/>
          <p:cNvSpPr>
            <a:spLocks noGrp="1"/>
          </p:cNvSpPr>
          <p:nvPr>
            <p:ph type="ftr" sz="quarter" idx="11"/>
          </p:nvPr>
        </p:nvSpPr>
        <p:spPr/>
        <p:txBody>
          <a:bodyPr/>
          <a:lstStyle/>
          <a:p>
            <a:r>
              <a:rPr lang="en-US"/>
              <a:t>Authorship Analysis</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970C63E-A9FF-42C2-9E7B-F74CBD7D3626}" type="datetime1">
              <a:rPr lang="en-US" smtClean="0"/>
              <a:t>12/6/2016</a:t>
            </a:fld>
            <a:endParaRPr lang="en-US" dirty="0"/>
          </a:p>
        </p:txBody>
      </p:sp>
      <p:sp>
        <p:nvSpPr>
          <p:cNvPr id="6" name="Footer Placeholder 5"/>
          <p:cNvSpPr>
            <a:spLocks noGrp="1"/>
          </p:cNvSpPr>
          <p:nvPr>
            <p:ph type="ftr" sz="quarter" idx="11"/>
          </p:nvPr>
        </p:nvSpPr>
        <p:spPr/>
        <p:txBody>
          <a:bodyPr/>
          <a:lstStyle/>
          <a:p>
            <a:r>
              <a:rPr lang="en-US"/>
              <a:t>Authorship Analysis</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C0-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83C29618-9813-43C8-9E88-A95AB9C661F5}" type="datetime1">
              <a:rPr lang="en-US" smtClean="0"/>
              <a:t>12/6/2016</a:t>
            </a:fld>
            <a:endParaRPr lang="en-US" dirty="0"/>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r>
              <a:rPr lang="en-US"/>
              <a:t>Authorship Analysis</a:t>
            </a:r>
            <a:endParaRPr lang="en-US" dirty="0"/>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hdr="0" ftr="0" dt="0"/>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1.png"/><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en.wikipedia.org/wiki/Walt_Whitman"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hyperlink" Target="https://drive.google.com/drive/folders/0B065CFlVfv6lY2twbF9PX09vcGs"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drive.google.com/drive/folders/0B065CFlVfv6lbDUtTWlIY3lfWVU"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hyperlink" Target="https://drive.google.com/drive/folders/0B065CFlVfv6lMzhidnphRzdHbTg" TargetMode="External"/><Relationship Id="rId4" Type="http://schemas.openxmlformats.org/officeDocument/2006/relationships/hyperlink" Target="https://drive.google.com/drive/folders/0B065CFlVfv6lRGpTLTdWaDRiWTg"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1.xml"/><Relationship Id="rId5" Type="http://schemas.openxmlformats.org/officeDocument/2006/relationships/image" Target="../media/image6.jpg"/><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1.xml"/><Relationship Id="rId4" Type="http://schemas.openxmlformats.org/officeDocument/2006/relationships/image" Target="../media/image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1.xml"/><Relationship Id="rId4" Type="http://schemas.openxmlformats.org/officeDocument/2006/relationships/image" Target="../media/image13.jpe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png"/><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1.xml"/><Relationship Id="rId4" Type="http://schemas.openxmlformats.org/officeDocument/2006/relationships/image" Target="../media/image15.jpeg"/></Relationships>
</file>

<file path=ppt/slides/_rels/slide32.xml.rels><?xml version="1.0" encoding="UTF-8" standalone="yes"?>
<Relationships xmlns="http://schemas.openxmlformats.org/package/2006/relationships"><Relationship Id="rId3" Type="http://schemas.openxmlformats.org/officeDocument/2006/relationships/hyperlink" Target="https://en.wikipedia.org/wiki/Walt_Whitman" TargetMode="External"/><Relationship Id="rId2" Type="http://schemas.openxmlformats.org/officeDocument/2006/relationships/hyperlink" Target="http://users.dsic.upv.es/~prosso/resources/CoyotlEtAl_CIARP06.pdf"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71600" y="1723869"/>
            <a:ext cx="9448800" cy="1170114"/>
          </a:xfrm>
        </p:spPr>
        <p:txBody>
          <a:bodyPr/>
          <a:lstStyle/>
          <a:p>
            <a:r>
              <a:rPr lang="fr-FR" dirty="0"/>
              <a:t>Authorship </a:t>
            </a:r>
            <a:r>
              <a:rPr lang="en-US" dirty="0"/>
              <a:t>analysis</a:t>
            </a:r>
          </a:p>
        </p:txBody>
      </p:sp>
      <p:sp>
        <p:nvSpPr>
          <p:cNvPr id="3" name="Subtitle 2"/>
          <p:cNvSpPr>
            <a:spLocks noGrp="1"/>
          </p:cNvSpPr>
          <p:nvPr>
            <p:ph type="subTitle" idx="1"/>
          </p:nvPr>
        </p:nvSpPr>
        <p:spPr>
          <a:xfrm>
            <a:off x="1371600" y="3632200"/>
            <a:ext cx="9448800" cy="2422611"/>
          </a:xfrm>
        </p:spPr>
        <p:txBody>
          <a:bodyPr>
            <a:normAutofit/>
          </a:bodyPr>
          <a:lstStyle/>
          <a:p>
            <a:r>
              <a:rPr lang="en-US" dirty="0"/>
              <a:t>Joris Ekpangbo</a:t>
            </a:r>
          </a:p>
          <a:p>
            <a:r>
              <a:rPr lang="en-US" dirty="0"/>
              <a:t>ITM Grad Student, Specializing in Data Management. Interested in Machine Learning, Data Analytics, and Big Data.</a:t>
            </a:r>
          </a:p>
          <a:p>
            <a:endParaRPr lang="fr-FR" dirty="0"/>
          </a:p>
          <a:p>
            <a:r>
              <a:rPr lang="fr-FR" dirty="0"/>
              <a:t>A </a:t>
            </a:r>
            <a:r>
              <a:rPr lang="en-US" dirty="0"/>
              <a:t>Research</a:t>
            </a:r>
            <a:r>
              <a:rPr lang="fr-FR" dirty="0"/>
              <a:t> Project Presentation</a:t>
            </a:r>
          </a:p>
          <a:p>
            <a:r>
              <a:rPr lang="fr-FR" dirty="0" err="1"/>
              <a:t>December</a:t>
            </a:r>
            <a:r>
              <a:rPr lang="fr-FR" dirty="0"/>
              <a:t> 1st, 2016</a:t>
            </a:r>
            <a:endParaRPr lang="en-US" dirty="0"/>
          </a:p>
        </p:txBody>
      </p:sp>
    </p:spTree>
    <p:extLst>
      <p:ext uri="{BB962C8B-B14F-4D97-AF65-F5344CB8AC3E}">
        <p14:creationId xmlns:p14="http://schemas.microsoft.com/office/powerpoint/2010/main" val="33737592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7"/>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pic>
        <p:nvPicPr>
          <p:cNvPr id="13" name="Picture 8"/>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10" name="Rectangle 9"/>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pic>
        <p:nvPicPr>
          <p:cNvPr id="6" name="Picture 5"/>
          <p:cNvPicPr>
            <a:picLocks noChangeAspect="1"/>
          </p:cNvPicPr>
          <p:nvPr/>
        </p:nvPicPr>
        <p:blipFill>
          <a:blip r:embed="rId3"/>
          <a:stretch>
            <a:fillRect/>
          </a:stretch>
        </p:blipFill>
        <p:spPr>
          <a:xfrm>
            <a:off x="7468388" y="764373"/>
            <a:ext cx="3543481" cy="5472558"/>
          </a:xfrm>
          <a:prstGeom prst="rect">
            <a:avLst/>
          </a:prstGeom>
        </p:spPr>
      </p:pic>
      <p:sp>
        <p:nvSpPr>
          <p:cNvPr id="2" name="Title 1"/>
          <p:cNvSpPr>
            <a:spLocks noGrp="1"/>
          </p:cNvSpPr>
          <p:nvPr>
            <p:ph type="title"/>
          </p:nvPr>
        </p:nvSpPr>
        <p:spPr>
          <a:xfrm>
            <a:off x="562708" y="2656113"/>
            <a:ext cx="5725549" cy="945215"/>
          </a:xfrm>
        </p:spPr>
        <p:txBody>
          <a:bodyPr vert="horz" lIns="91440" tIns="45720" rIns="91440" bIns="45720" rtlCol="0" anchor="b">
            <a:normAutofit/>
          </a:bodyPr>
          <a:lstStyle/>
          <a:p>
            <a:r>
              <a:rPr lang="en-US" sz="4400" dirty="0"/>
              <a:t>I.	The Data set</a:t>
            </a:r>
          </a:p>
        </p:txBody>
      </p:sp>
      <p:sp>
        <p:nvSpPr>
          <p:cNvPr id="4" name="Slide Number Placeholder 3"/>
          <p:cNvSpPr>
            <a:spLocks noGrp="1"/>
          </p:cNvSpPr>
          <p:nvPr>
            <p:ph type="sldNum" sz="quarter" idx="12"/>
          </p:nvPr>
        </p:nvSpPr>
        <p:spPr>
          <a:xfrm>
            <a:off x="8763000" y="381000"/>
            <a:ext cx="2743200" cy="365125"/>
          </a:xfrm>
        </p:spPr>
        <p:txBody>
          <a:bodyPr vert="horz" lIns="91440" tIns="45720" rIns="91440" bIns="45720" rtlCol="0" anchor="ctr">
            <a:normAutofit/>
          </a:bodyPr>
          <a:lstStyle/>
          <a:p>
            <a:fld id="{6D22F896-40B5-4ADD-8801-0D06FADFA095}" type="slidenum">
              <a:rPr lang="en-US" smtClean="0"/>
              <a:t>10</a:t>
            </a:fld>
            <a:endParaRPr lang="en-US" dirty="0"/>
          </a:p>
        </p:txBody>
      </p:sp>
    </p:spTree>
    <p:extLst>
      <p:ext uri="{BB962C8B-B14F-4D97-AF65-F5344CB8AC3E}">
        <p14:creationId xmlns:p14="http://schemas.microsoft.com/office/powerpoint/2010/main" val="28481810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6"/>
          <p:cNvPicPr>
            <a:picLocks noChangeAspect="1"/>
          </p:cNvPicPr>
          <p:nvPr/>
        </p:nvPicPr>
        <p:blipFill rotWithShape="1">
          <a:blip r:embed="rId2"/>
          <a:srcRect l="2489" r="12391" b="-3"/>
          <a:stretch/>
        </p:blipFill>
        <p:spPr>
          <a:xfrm>
            <a:off x="7861238" y="746125"/>
            <a:ext cx="3644962" cy="5472559"/>
          </a:xfrm>
          <a:prstGeom prst="rect">
            <a:avLst/>
          </a:prstGeom>
        </p:spPr>
      </p:pic>
      <p:sp>
        <p:nvSpPr>
          <p:cNvPr id="5" name="Title 4"/>
          <p:cNvSpPr>
            <a:spLocks noGrp="1"/>
          </p:cNvSpPr>
          <p:nvPr>
            <p:ph type="title"/>
          </p:nvPr>
        </p:nvSpPr>
        <p:spPr>
          <a:xfrm>
            <a:off x="619760" y="764373"/>
            <a:ext cx="6832600" cy="1293028"/>
          </a:xfrm>
        </p:spPr>
        <p:txBody>
          <a:bodyPr>
            <a:normAutofit/>
          </a:bodyPr>
          <a:lstStyle/>
          <a:p>
            <a:pPr algn="l"/>
            <a:r>
              <a:rPr lang="en-US" dirty="0"/>
              <a:t>Who is Walter “</a:t>
            </a:r>
            <a:r>
              <a:rPr lang="en-US" dirty="0" err="1"/>
              <a:t>walt</a:t>
            </a:r>
            <a:r>
              <a:rPr lang="en-US" dirty="0"/>
              <a:t>” Whitman?</a:t>
            </a:r>
          </a:p>
        </p:txBody>
      </p:sp>
      <p:sp>
        <p:nvSpPr>
          <p:cNvPr id="4" name="Slide Number Placeholder 3"/>
          <p:cNvSpPr>
            <a:spLocks noGrp="1"/>
          </p:cNvSpPr>
          <p:nvPr>
            <p:ph type="sldNum" sz="quarter" idx="12"/>
          </p:nvPr>
        </p:nvSpPr>
        <p:spPr/>
        <p:txBody>
          <a:bodyPr>
            <a:normAutofit/>
          </a:bodyPr>
          <a:lstStyle/>
          <a:p>
            <a:fld id="{6D22F896-40B5-4ADD-8801-0D06FADFA095}" type="slidenum">
              <a:rPr lang="en-US" smtClean="0"/>
              <a:t>11</a:t>
            </a:fld>
            <a:endParaRPr lang="en-US" dirty="0"/>
          </a:p>
        </p:txBody>
      </p:sp>
      <p:sp>
        <p:nvSpPr>
          <p:cNvPr id="11" name="Content Placeholder 10"/>
          <p:cNvSpPr>
            <a:spLocks noGrp="1"/>
          </p:cNvSpPr>
          <p:nvPr>
            <p:ph idx="1"/>
          </p:nvPr>
        </p:nvSpPr>
        <p:spPr>
          <a:xfrm>
            <a:off x="619760" y="2194560"/>
            <a:ext cx="7025224" cy="4266201"/>
          </a:xfrm>
        </p:spPr>
        <p:txBody>
          <a:bodyPr>
            <a:noAutofit/>
          </a:bodyPr>
          <a:lstStyle/>
          <a:p>
            <a:pPr marL="0" indent="0" algn="just">
              <a:buNone/>
            </a:pPr>
            <a:r>
              <a:rPr lang="en-US" sz="2400" b="1" dirty="0">
                <a:solidFill>
                  <a:srgbClr val="FFFF00"/>
                </a:solidFill>
              </a:rPr>
              <a:t>Walter</a:t>
            </a:r>
            <a:r>
              <a:rPr lang="en-US" sz="2400" dirty="0">
                <a:solidFill>
                  <a:srgbClr val="FFFF00"/>
                </a:solidFill>
              </a:rPr>
              <a:t> "</a:t>
            </a:r>
            <a:r>
              <a:rPr lang="en-US" sz="2400" b="1" dirty="0">
                <a:solidFill>
                  <a:srgbClr val="FFFF00"/>
                </a:solidFill>
              </a:rPr>
              <a:t>Walt</a:t>
            </a:r>
            <a:r>
              <a:rPr lang="en-US" sz="2400" dirty="0">
                <a:solidFill>
                  <a:srgbClr val="FFFF00"/>
                </a:solidFill>
              </a:rPr>
              <a:t>" </a:t>
            </a:r>
            <a:r>
              <a:rPr lang="en-US" sz="2400" b="1" dirty="0">
                <a:solidFill>
                  <a:srgbClr val="FFFF00"/>
                </a:solidFill>
              </a:rPr>
              <a:t>Whitman</a:t>
            </a:r>
            <a:r>
              <a:rPr lang="en-US" sz="2400" dirty="0">
                <a:solidFill>
                  <a:srgbClr val="FFFF00"/>
                </a:solidFill>
              </a:rPr>
              <a:t> </a:t>
            </a:r>
            <a:r>
              <a:rPr lang="en-US" sz="2400" dirty="0"/>
              <a:t>(May 31, 1819 – March 26, 1892) Born in Huntington on Long Island, was an </a:t>
            </a:r>
            <a:r>
              <a:rPr lang="en-US" sz="2400" b="1" dirty="0">
                <a:solidFill>
                  <a:srgbClr val="FFFF00"/>
                </a:solidFill>
              </a:rPr>
              <a:t>American poet, essayist, journalist, teacher, government clerk </a:t>
            </a:r>
            <a:r>
              <a:rPr lang="en-US" sz="2400" dirty="0"/>
              <a:t>and accessorily during the American Civil War </a:t>
            </a:r>
            <a:r>
              <a:rPr lang="en-US" sz="2400" b="1" dirty="0">
                <a:solidFill>
                  <a:srgbClr val="FFFF00"/>
                </a:solidFill>
              </a:rPr>
              <a:t>a volunteer nurse</a:t>
            </a:r>
            <a:r>
              <a:rPr lang="en-US" sz="2400" dirty="0"/>
              <a:t>. </a:t>
            </a:r>
          </a:p>
          <a:p>
            <a:pPr marL="0" indent="0" algn="just">
              <a:buNone/>
            </a:pPr>
            <a:r>
              <a:rPr lang="en-US" sz="2400" dirty="0"/>
              <a:t>Whitman is among the most influential poets in the American canon, often called </a:t>
            </a:r>
            <a:r>
              <a:rPr lang="en-US" sz="2400" b="1" dirty="0">
                <a:solidFill>
                  <a:srgbClr val="FFFF00"/>
                </a:solidFill>
              </a:rPr>
              <a:t>the father of free verse</a:t>
            </a:r>
            <a:r>
              <a:rPr lang="en-US" sz="2400" dirty="0"/>
              <a:t>. His work was very controversial in its time, particularly his poetry collection </a:t>
            </a:r>
            <a:r>
              <a:rPr lang="en-US" sz="2400" b="1" i="1" dirty="0">
                <a:solidFill>
                  <a:srgbClr val="FFFF00"/>
                </a:solidFill>
              </a:rPr>
              <a:t>Leaves of Grass</a:t>
            </a:r>
            <a:r>
              <a:rPr lang="en-US" sz="2400" dirty="0"/>
              <a:t>, which was described as obscene for its overt sexuality.</a:t>
            </a:r>
          </a:p>
          <a:p>
            <a:pPr algn="just"/>
            <a:endParaRPr lang="en-US" sz="2400" dirty="0"/>
          </a:p>
        </p:txBody>
      </p:sp>
    </p:spTree>
    <p:extLst>
      <p:ext uri="{BB962C8B-B14F-4D97-AF65-F5344CB8AC3E}">
        <p14:creationId xmlns:p14="http://schemas.microsoft.com/office/powerpoint/2010/main" val="197232174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500">
        <p15:prstTrans prst="drape"/>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85800" y="1573968"/>
            <a:ext cx="10820400" cy="4644718"/>
          </a:xfrm>
        </p:spPr>
        <p:txBody>
          <a:bodyPr/>
          <a:lstStyle/>
          <a:p>
            <a:pPr marL="0" indent="0" algn="just">
              <a:buNone/>
            </a:pPr>
            <a:r>
              <a:rPr lang="en-US" sz="2400" dirty="0"/>
              <a:t>This collection was first published in </a:t>
            </a:r>
            <a:r>
              <a:rPr lang="en-US" sz="2400" b="1" dirty="0">
                <a:solidFill>
                  <a:srgbClr val="FFFF00"/>
                </a:solidFill>
              </a:rPr>
              <a:t>1855</a:t>
            </a:r>
            <a:r>
              <a:rPr lang="en-US" sz="2400" dirty="0"/>
              <a:t> with his own money. He continued expanding and revising it until his death in </a:t>
            </a:r>
            <a:r>
              <a:rPr lang="en-US" sz="2400" b="1" dirty="0">
                <a:solidFill>
                  <a:srgbClr val="FFFF00"/>
                </a:solidFill>
              </a:rPr>
              <a:t>1892</a:t>
            </a:r>
            <a:r>
              <a:rPr lang="en-US" sz="2400" dirty="0"/>
              <a:t>. </a:t>
            </a:r>
          </a:p>
          <a:p>
            <a:pPr marL="0" indent="0" algn="just">
              <a:buNone/>
            </a:pPr>
            <a:r>
              <a:rPr lang="en-US" sz="2400" dirty="0"/>
              <a:t>(Source </a:t>
            </a:r>
            <a:r>
              <a:rPr lang="en-US" sz="2400" dirty="0">
                <a:hlinkClick r:id="rId3"/>
              </a:rPr>
              <a:t>https://en.wikipedia.org/wiki/Walt_Whitman</a:t>
            </a:r>
            <a:r>
              <a:rPr lang="en-US" sz="2400" dirty="0"/>
              <a:t>)</a:t>
            </a:r>
          </a:p>
          <a:p>
            <a:pPr marL="0" indent="0" algn="just">
              <a:buNone/>
            </a:pPr>
            <a:endParaRPr lang="en-US" sz="2400" dirty="0"/>
          </a:p>
          <a:p>
            <a:pPr marL="0" indent="0" algn="just">
              <a:buNone/>
            </a:pPr>
            <a:r>
              <a:rPr lang="en-US" sz="2400" dirty="0"/>
              <a:t>He allegedly has written numerous editorials for </a:t>
            </a:r>
            <a:r>
              <a:rPr lang="en-US" sz="2400" b="1" dirty="0">
                <a:solidFill>
                  <a:srgbClr val="FFC000"/>
                </a:solidFill>
              </a:rPr>
              <a:t>the New York Herald, the Brooklyn Daily Eagle, and the New York Daily Tribune in 1857</a:t>
            </a:r>
            <a:r>
              <a:rPr lang="en-US" sz="2400" dirty="0"/>
              <a:t>, that he signed with pseudonyms. For our procedure, we used a set of texts (a total of </a:t>
            </a:r>
            <a:r>
              <a:rPr lang="en-US" sz="2400" b="1" dirty="0">
                <a:solidFill>
                  <a:srgbClr val="FFC000"/>
                </a:solidFill>
              </a:rPr>
              <a:t>631 articles</a:t>
            </a:r>
            <a:r>
              <a:rPr lang="en-US" sz="2400" dirty="0"/>
              <a:t>) known to have been written by Whitman, and the other set containing the anonymous texts allegedly written by him (a total of </a:t>
            </a:r>
            <a:r>
              <a:rPr lang="en-US" sz="2400" b="1" dirty="0">
                <a:solidFill>
                  <a:srgbClr val="FFC000"/>
                </a:solidFill>
              </a:rPr>
              <a:t>313</a:t>
            </a:r>
            <a:r>
              <a:rPr lang="en-US" sz="2400" dirty="0"/>
              <a:t>, separated by month of publication).  </a:t>
            </a:r>
          </a:p>
          <a:p>
            <a:pPr marL="0" indent="0" algn="just">
              <a:buNone/>
            </a:pPr>
            <a:endParaRPr lang="en-US" sz="2400" dirty="0"/>
          </a:p>
          <a:p>
            <a:pPr algn="just"/>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12</a:t>
            </a:fld>
            <a:endParaRPr lang="en-US" dirty="0"/>
          </a:p>
        </p:txBody>
      </p:sp>
    </p:spTree>
    <p:extLst>
      <p:ext uri="{BB962C8B-B14F-4D97-AF65-F5344CB8AC3E}">
        <p14:creationId xmlns:p14="http://schemas.microsoft.com/office/powerpoint/2010/main" val="28091397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764373"/>
            <a:ext cx="10820400" cy="1293028"/>
          </a:xfrm>
        </p:spPr>
        <p:txBody>
          <a:bodyPr/>
          <a:lstStyle/>
          <a:p>
            <a:pPr algn="l"/>
            <a:r>
              <a:rPr lang="en-US" dirty="0"/>
              <a:t>KNOWN editorials written by Whitman</a:t>
            </a:r>
          </a:p>
        </p:txBody>
      </p:sp>
      <p:sp>
        <p:nvSpPr>
          <p:cNvPr id="3" name="Content Placeholder 2"/>
          <p:cNvSpPr>
            <a:spLocks noGrp="1"/>
          </p:cNvSpPr>
          <p:nvPr>
            <p:ph idx="1"/>
          </p:nvPr>
        </p:nvSpPr>
        <p:spPr/>
        <p:txBody>
          <a:bodyPr/>
          <a:lstStyle/>
          <a:p>
            <a:r>
              <a:rPr lang="en-US" dirty="0">
                <a:hlinkClick r:id="rId2"/>
              </a:rPr>
              <a:t>https://drive.google.com/drive/folders/0B065CFlVfv6lY2twbF9PX09vcGs</a:t>
            </a:r>
            <a:endParaRPr lang="en-US" dirty="0"/>
          </a:p>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13</a:t>
            </a:fld>
            <a:endParaRPr lang="en-US" dirty="0"/>
          </a:p>
        </p:txBody>
      </p:sp>
    </p:spTree>
    <p:extLst>
      <p:ext uri="{BB962C8B-B14F-4D97-AF65-F5344CB8AC3E}">
        <p14:creationId xmlns:p14="http://schemas.microsoft.com/office/powerpoint/2010/main" val="35241380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004341" y="764373"/>
            <a:ext cx="10501859" cy="1293028"/>
          </a:xfrm>
        </p:spPr>
        <p:txBody>
          <a:bodyPr/>
          <a:lstStyle/>
          <a:p>
            <a:pPr algn="l"/>
            <a:r>
              <a:rPr lang="en-US" dirty="0"/>
              <a:t>Some unknown editorials…</a:t>
            </a:r>
          </a:p>
        </p:txBody>
      </p:sp>
      <p:sp>
        <p:nvSpPr>
          <p:cNvPr id="6" name="Content Placeholder 5"/>
          <p:cNvSpPr>
            <a:spLocks noGrp="1"/>
          </p:cNvSpPr>
          <p:nvPr>
            <p:ph idx="1"/>
          </p:nvPr>
        </p:nvSpPr>
        <p:spPr/>
        <p:txBody>
          <a:bodyPr/>
          <a:lstStyle/>
          <a:p>
            <a:r>
              <a:rPr lang="en-US" dirty="0"/>
              <a:t>From the New York Herald (in 1857)</a:t>
            </a:r>
          </a:p>
          <a:p>
            <a:r>
              <a:rPr lang="en-US" dirty="0">
                <a:hlinkClick r:id="rId3"/>
              </a:rPr>
              <a:t>https://drive.google.com/drive/folders/0B065CFlVfv6lbDUtTWlIY3lfWVU</a:t>
            </a:r>
            <a:endParaRPr lang="en-US" dirty="0"/>
          </a:p>
          <a:p>
            <a:endParaRPr lang="en-US" dirty="0"/>
          </a:p>
          <a:p>
            <a:r>
              <a:rPr lang="en-US" dirty="0"/>
              <a:t>From the Brooklyn Daily Eagle (in 1857)</a:t>
            </a:r>
          </a:p>
          <a:p>
            <a:r>
              <a:rPr lang="en-US" dirty="0">
                <a:hlinkClick r:id="rId4"/>
              </a:rPr>
              <a:t>https://drive.google.com/drive/folders/0B065CFlVfv6lRGpTLTdWaDRiWTg</a:t>
            </a:r>
            <a:endParaRPr lang="en-US" dirty="0"/>
          </a:p>
          <a:p>
            <a:endParaRPr lang="en-US" dirty="0"/>
          </a:p>
          <a:p>
            <a:r>
              <a:rPr lang="en-US" dirty="0"/>
              <a:t>From the New York Daily Tribune (in 1857)</a:t>
            </a:r>
          </a:p>
          <a:p>
            <a:r>
              <a:rPr lang="en-US" dirty="0">
                <a:hlinkClick r:id="rId5"/>
              </a:rPr>
              <a:t>https://drive.google.com/drive/folders/0B065CFlVfv6lMzhidnphRzdHbTg</a:t>
            </a:r>
            <a:endParaRPr lang="en-US" dirty="0"/>
          </a:p>
          <a:p>
            <a:pPr marL="0" indent="0">
              <a:buNone/>
            </a:pPr>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14</a:t>
            </a:fld>
            <a:endParaRPr lang="en-US" dirty="0"/>
          </a:p>
        </p:txBody>
      </p:sp>
    </p:spTree>
    <p:extLst>
      <p:ext uri="{BB962C8B-B14F-4D97-AF65-F5344CB8AC3E}">
        <p14:creationId xmlns:p14="http://schemas.microsoft.com/office/powerpoint/2010/main" val="31957486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85800" y="1603948"/>
            <a:ext cx="10820400" cy="4614737"/>
          </a:xfrm>
        </p:spPr>
        <p:txBody>
          <a:bodyPr>
            <a:normAutofit/>
          </a:bodyPr>
          <a:lstStyle/>
          <a:p>
            <a:pPr marL="0" indent="0">
              <a:buNone/>
            </a:pPr>
            <a:r>
              <a:rPr lang="en-US" sz="2400" dirty="0"/>
              <a:t>Using the NLTK (Natural Language Toolkit) framework of Python, the texts were divided by size into chunks, using 250 words per chunk, in accordance with the logic of their paragraphs (no paragraph shared between two chunks). For the labeled set (training set), </a:t>
            </a:r>
            <a:r>
              <a:rPr lang="en-US" sz="2400" b="1" dirty="0">
                <a:solidFill>
                  <a:srgbClr val="FFFF00"/>
                </a:solidFill>
              </a:rPr>
              <a:t>854 chunks </a:t>
            </a:r>
            <a:r>
              <a:rPr lang="en-US" sz="2400" dirty="0"/>
              <a:t>were formed, and for the unlabeled set, we got </a:t>
            </a:r>
            <a:r>
              <a:rPr lang="en-US" sz="2400" b="1" dirty="0">
                <a:solidFill>
                  <a:srgbClr val="FFFF00"/>
                </a:solidFill>
              </a:rPr>
              <a:t>580 chunks</a:t>
            </a:r>
            <a:r>
              <a:rPr lang="en-US" sz="2400" dirty="0"/>
              <a:t>.</a:t>
            </a:r>
          </a:p>
          <a:p>
            <a:endParaRPr lang="en-US" sz="2400" dirty="0"/>
          </a:p>
        </p:txBody>
      </p:sp>
      <p:sp>
        <p:nvSpPr>
          <p:cNvPr id="4" name="Slide Number Placeholder 3"/>
          <p:cNvSpPr>
            <a:spLocks noGrp="1"/>
          </p:cNvSpPr>
          <p:nvPr>
            <p:ph type="sldNum" sz="quarter" idx="12"/>
          </p:nvPr>
        </p:nvSpPr>
        <p:spPr/>
        <p:txBody>
          <a:bodyPr/>
          <a:lstStyle/>
          <a:p>
            <a:fld id="{6D22F896-40B5-4ADD-8801-0D06FADFA095}" type="slidenum">
              <a:rPr lang="en-US" smtClean="0"/>
              <a:t>15</a:t>
            </a:fld>
            <a:endParaRPr lang="en-US" dirty="0"/>
          </a:p>
        </p:txBody>
      </p:sp>
    </p:spTree>
    <p:extLst>
      <p:ext uri="{BB962C8B-B14F-4D97-AF65-F5344CB8AC3E}">
        <p14:creationId xmlns:p14="http://schemas.microsoft.com/office/powerpoint/2010/main" val="17875724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pic>
        <p:nvPicPr>
          <p:cNvPr id="8" name="Picture 7"/>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pic>
        <p:nvPicPr>
          <p:cNvPr id="9" name="Picture 8"/>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10" name="Rectangle 9"/>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46782" y="-1"/>
            <a:ext cx="4245218" cy="5367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0"/>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96651" y="0"/>
            <a:ext cx="164592"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rotWithShape="1">
          <a:blip r:embed="rId5"/>
          <a:srcRect l="2259"/>
          <a:stretch/>
        </p:blipFill>
        <p:spPr>
          <a:xfrm>
            <a:off x="2405" y="0"/>
            <a:ext cx="7944377" cy="6858000"/>
          </a:xfrm>
          <a:prstGeom prst="rect">
            <a:avLst/>
          </a:prstGeom>
        </p:spPr>
      </p:pic>
      <p:sp>
        <p:nvSpPr>
          <p:cNvPr id="2" name="Title 1"/>
          <p:cNvSpPr>
            <a:spLocks noGrp="1"/>
          </p:cNvSpPr>
          <p:nvPr>
            <p:ph type="title"/>
          </p:nvPr>
        </p:nvSpPr>
        <p:spPr>
          <a:xfrm>
            <a:off x="6174259" y="1493386"/>
            <a:ext cx="6017741" cy="1921176"/>
          </a:xfrm>
          <a:noFill/>
          <a:ln w="19050">
            <a:noFill/>
            <a:prstDash val="dash"/>
          </a:ln>
        </p:spPr>
        <p:txBody>
          <a:bodyPr vert="horz" lIns="91440" tIns="45720" rIns="91440" bIns="45720" rtlCol="0" anchor="b">
            <a:noAutofit/>
          </a:bodyPr>
          <a:lstStyle/>
          <a:p>
            <a:r>
              <a:rPr lang="en-US" sz="4800" dirty="0"/>
              <a:t>II.	The unmasking procedure</a:t>
            </a:r>
          </a:p>
        </p:txBody>
      </p:sp>
      <p:sp>
        <p:nvSpPr>
          <p:cNvPr id="4" name="Slide Number Placeholder 3"/>
          <p:cNvSpPr>
            <a:spLocks noGrp="1"/>
          </p:cNvSpPr>
          <p:nvPr>
            <p:ph type="sldNum" sz="quarter" idx="12"/>
          </p:nvPr>
        </p:nvSpPr>
        <p:spPr>
          <a:xfrm>
            <a:off x="8824600" y="239852"/>
            <a:ext cx="2743200" cy="365125"/>
          </a:xfrm>
        </p:spPr>
        <p:txBody>
          <a:bodyPr vert="horz" lIns="91440" tIns="45720" rIns="91440" bIns="45720" rtlCol="0" anchor="ctr">
            <a:normAutofit/>
          </a:bodyPr>
          <a:lstStyle/>
          <a:p>
            <a:fld id="{6D22F896-40B5-4ADD-8801-0D06FADFA095}" type="slidenum">
              <a:rPr lang="en-US" smtClean="0"/>
              <a:t>16</a:t>
            </a:fld>
            <a:endParaRPr lang="en-US" dirty="0"/>
          </a:p>
        </p:txBody>
      </p:sp>
      <p:sp>
        <p:nvSpPr>
          <p:cNvPr id="3" name="TextBox 2"/>
          <p:cNvSpPr txBox="1"/>
          <p:nvPr/>
        </p:nvSpPr>
        <p:spPr>
          <a:xfrm>
            <a:off x="5321509" y="5914472"/>
            <a:ext cx="6246292" cy="923330"/>
          </a:xfrm>
          <a:prstGeom prst="rect">
            <a:avLst/>
          </a:prstGeom>
          <a:noFill/>
        </p:spPr>
        <p:txBody>
          <a:bodyPr wrap="square" rtlCol="0">
            <a:spAutoFit/>
          </a:bodyPr>
          <a:lstStyle/>
          <a:p>
            <a:r>
              <a:rPr lang="en-US" dirty="0"/>
              <a:t>Notice: At some point of its process, this procedure is somehow similar to pealing a fruit iteratively until we find what characterizes it the most: its core.</a:t>
            </a:r>
          </a:p>
        </p:txBody>
      </p:sp>
    </p:spTree>
    <p:extLst>
      <p:ext uri="{BB962C8B-B14F-4D97-AF65-F5344CB8AC3E}">
        <p14:creationId xmlns:p14="http://schemas.microsoft.com/office/powerpoint/2010/main" val="1160852252"/>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685800" y="381000"/>
            <a:ext cx="10820400" cy="1753975"/>
          </a:xfrm>
        </p:spPr>
        <p:txBody>
          <a:bodyPr/>
          <a:lstStyle/>
          <a:p>
            <a:pPr algn="l"/>
            <a:r>
              <a:rPr lang="en-US" dirty="0"/>
              <a:t>Why is the Authorship verification more difficult than the attribution?</a:t>
            </a:r>
          </a:p>
        </p:txBody>
      </p:sp>
      <p:sp>
        <p:nvSpPr>
          <p:cNvPr id="6" name="Content Placeholder 5"/>
          <p:cNvSpPr>
            <a:spLocks noGrp="1"/>
          </p:cNvSpPr>
          <p:nvPr>
            <p:ph idx="1"/>
          </p:nvPr>
        </p:nvSpPr>
        <p:spPr>
          <a:xfrm>
            <a:off x="685800" y="2134975"/>
            <a:ext cx="10820400" cy="4460697"/>
          </a:xfrm>
        </p:spPr>
        <p:txBody>
          <a:bodyPr>
            <a:noAutofit/>
          </a:bodyPr>
          <a:lstStyle/>
          <a:p>
            <a:pPr marL="0" indent="0" algn="just">
              <a:buNone/>
            </a:pPr>
            <a:r>
              <a:rPr lang="en-US" sz="2400" dirty="0"/>
              <a:t>Let’s suppose that we want to determine if a text was written by </a:t>
            </a:r>
            <a:r>
              <a:rPr lang="en-US" sz="2400" b="1" dirty="0"/>
              <a:t>Shakespeare or Poe</a:t>
            </a:r>
            <a:r>
              <a:rPr lang="en-US" sz="2400" dirty="0"/>
              <a:t>. It would be sufficient to use their respective known writings, to construct a model distinguishing them, and to test the unknown text against the model (Koppel 2007). </a:t>
            </a:r>
          </a:p>
          <a:p>
            <a:pPr marL="0" indent="0" algn="just">
              <a:buNone/>
            </a:pPr>
            <a:r>
              <a:rPr lang="en-US" sz="2400" dirty="0"/>
              <a:t>On the other hand, if we need to determine if a text was written by Shakespeare or not, in the same fashion, we would have to build a model distinguishing </a:t>
            </a:r>
            <a:r>
              <a:rPr lang="en-US" sz="2400" b="1" dirty="0"/>
              <a:t>Shakespeare and not-Shakespeare </a:t>
            </a:r>
            <a:r>
              <a:rPr lang="en-US" sz="2400" dirty="0"/>
              <a:t>which it is very difficult, if not impossible to do. Simply because, it’s hardly possible to assemble an exhaustive, or even representative, sample of not-Shakespeare. First of all, because a single author may consciously vary his or her style from text to text for many reasons or may unconsciously drift stylistically over time. </a:t>
            </a:r>
          </a:p>
        </p:txBody>
      </p:sp>
      <p:sp>
        <p:nvSpPr>
          <p:cNvPr id="4" name="Slide Number Placeholder 3"/>
          <p:cNvSpPr>
            <a:spLocks noGrp="1"/>
          </p:cNvSpPr>
          <p:nvPr>
            <p:ph type="sldNum" sz="quarter" idx="12"/>
          </p:nvPr>
        </p:nvSpPr>
        <p:spPr/>
        <p:txBody>
          <a:bodyPr/>
          <a:lstStyle/>
          <a:p>
            <a:fld id="{6D22F896-40B5-4ADD-8801-0D06FADFA095}" type="slidenum">
              <a:rPr lang="en-US" smtClean="0"/>
              <a:t>17</a:t>
            </a:fld>
            <a:endParaRPr lang="en-US" dirty="0"/>
          </a:p>
        </p:txBody>
      </p:sp>
    </p:spTree>
    <p:extLst>
      <p:ext uri="{BB962C8B-B14F-4D97-AF65-F5344CB8AC3E}">
        <p14:creationId xmlns:p14="http://schemas.microsoft.com/office/powerpoint/2010/main" val="485116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 calcmode="lin" valueType="num">
                                      <p:cBhvr additive="base">
                                        <p:cTn id="7"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85800" y="1229194"/>
            <a:ext cx="10820400" cy="4989492"/>
          </a:xfrm>
        </p:spPr>
        <p:txBody>
          <a:bodyPr>
            <a:normAutofit/>
          </a:bodyPr>
          <a:lstStyle/>
          <a:p>
            <a:pPr marL="0" indent="0" algn="just">
              <a:buNone/>
            </a:pPr>
            <a:r>
              <a:rPr lang="en-US" sz="2400" dirty="0"/>
              <a:t>Thus researchers must learn to somehow distinguish between relatively shallow differences that reflect conscious or unconscious changes in an author’s style and deeper differences that reflect styles of different authors. </a:t>
            </a:r>
          </a:p>
          <a:p>
            <a:pPr marL="0" indent="0" algn="just">
              <a:buNone/>
            </a:pPr>
            <a:r>
              <a:rPr lang="en-US" sz="2400" dirty="0"/>
              <a:t>Consequently, the fact that a particular text is more similar to the known works of Shakespeare than to those of some given set of other authors (non Shakespearian authors) does not irrefutably mean that its was written by Shakespeare. It might rather have been written by some other author not considered at all</a:t>
            </a:r>
            <a:r>
              <a:rPr lang="en-US" dirty="0"/>
              <a:t>.</a:t>
            </a:r>
          </a:p>
          <a:p>
            <a:pPr marL="0" indent="0" algn="just">
              <a:buNone/>
            </a:pPr>
            <a:endParaRPr lang="en-US" sz="2400" dirty="0"/>
          </a:p>
          <a:p>
            <a:pPr marL="0" indent="0">
              <a:buNone/>
            </a:pPr>
            <a:r>
              <a:rPr lang="en-US" sz="3200" b="1" i="1" dirty="0">
                <a:solidFill>
                  <a:srgbClr val="FFC000"/>
                </a:solidFill>
              </a:rPr>
              <a:t>Basically the Authorship Verification is a real nightmare!</a:t>
            </a:r>
          </a:p>
        </p:txBody>
      </p:sp>
      <p:sp>
        <p:nvSpPr>
          <p:cNvPr id="4" name="Slide Number Placeholder 3"/>
          <p:cNvSpPr>
            <a:spLocks noGrp="1"/>
          </p:cNvSpPr>
          <p:nvPr>
            <p:ph type="sldNum" sz="quarter" idx="12"/>
          </p:nvPr>
        </p:nvSpPr>
        <p:spPr/>
        <p:txBody>
          <a:bodyPr/>
          <a:lstStyle/>
          <a:p>
            <a:fld id="{6D22F896-40B5-4ADD-8801-0D06FADFA095}" type="slidenum">
              <a:rPr lang="en-US" smtClean="0"/>
              <a:t>18</a:t>
            </a:fld>
            <a:endParaRPr lang="en-US" dirty="0"/>
          </a:p>
        </p:txBody>
      </p:sp>
    </p:spTree>
    <p:extLst>
      <p:ext uri="{BB962C8B-B14F-4D97-AF65-F5344CB8AC3E}">
        <p14:creationId xmlns:p14="http://schemas.microsoft.com/office/powerpoint/2010/main" val="1112113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wipe(down)">
                                      <p:cBhvr>
                                        <p:cTn id="7" dur="580">
                                          <p:stCondLst>
                                            <p:cond delay="0"/>
                                          </p:stCondLst>
                                        </p:cTn>
                                        <p:tgtEl>
                                          <p:spTgt spid="3">
                                            <p:txEl>
                                              <p:pRg st="3" end="3"/>
                                            </p:txEl>
                                          </p:spTgt>
                                        </p:tgtEl>
                                      </p:cBhvr>
                                    </p:animEffect>
                                    <p:anim calcmode="lin" valueType="num">
                                      <p:cBhvr>
                                        <p:cTn id="8" dur="1822" tmFilter="0,0; 0.14,0.36; 0.43,0.73; 0.71,0.91; 1.0,1.0">
                                          <p:stCondLst>
                                            <p:cond delay="0"/>
                                          </p:stCondLst>
                                        </p:cTn>
                                        <p:tgtEl>
                                          <p:spTgt spid="3">
                                            <p:txEl>
                                              <p:pRg st="3" end="3"/>
                                            </p:txEl>
                                          </p:spTgt>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
                                            <p:txEl>
                                              <p:pRg st="3" end="3"/>
                                            </p:txEl>
                                          </p:spTgt>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
                                            <p:txEl>
                                              <p:pRg st="3" end="3"/>
                                            </p:txEl>
                                          </p:spTgt>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
                                            <p:txEl>
                                              <p:pRg st="3" end="3"/>
                                            </p:txEl>
                                          </p:spTgt>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
                                            <p:txEl>
                                              <p:pRg st="3" end="3"/>
                                            </p:txEl>
                                          </p:spTgt>
                                        </p:tgtEl>
                                        <p:attrNameLst>
                                          <p:attrName>ppt_y</p:attrName>
                                        </p:attrNameLst>
                                      </p:cBhvr>
                                      <p:tavLst>
                                        <p:tav tm="0" fmla="#ppt_y-sin(pi*$)/81">
                                          <p:val>
                                            <p:fltVal val="0"/>
                                          </p:val>
                                        </p:tav>
                                        <p:tav tm="100000">
                                          <p:val>
                                            <p:fltVal val="1"/>
                                          </p:val>
                                        </p:tav>
                                      </p:tavLst>
                                    </p:anim>
                                    <p:animScale>
                                      <p:cBhvr>
                                        <p:cTn id="13" dur="26">
                                          <p:stCondLst>
                                            <p:cond delay="650"/>
                                          </p:stCondLst>
                                        </p:cTn>
                                        <p:tgtEl>
                                          <p:spTgt spid="3">
                                            <p:txEl>
                                              <p:pRg st="3" end="3"/>
                                            </p:txEl>
                                          </p:spTgt>
                                        </p:tgtEl>
                                      </p:cBhvr>
                                      <p:to x="100000" y="60000"/>
                                    </p:animScale>
                                    <p:animScale>
                                      <p:cBhvr>
                                        <p:cTn id="14" dur="166" decel="50000">
                                          <p:stCondLst>
                                            <p:cond delay="676"/>
                                          </p:stCondLst>
                                        </p:cTn>
                                        <p:tgtEl>
                                          <p:spTgt spid="3">
                                            <p:txEl>
                                              <p:pRg st="3" end="3"/>
                                            </p:txEl>
                                          </p:spTgt>
                                        </p:tgtEl>
                                      </p:cBhvr>
                                      <p:to x="100000" y="100000"/>
                                    </p:animScale>
                                    <p:animScale>
                                      <p:cBhvr>
                                        <p:cTn id="15" dur="26">
                                          <p:stCondLst>
                                            <p:cond delay="1312"/>
                                          </p:stCondLst>
                                        </p:cTn>
                                        <p:tgtEl>
                                          <p:spTgt spid="3">
                                            <p:txEl>
                                              <p:pRg st="3" end="3"/>
                                            </p:txEl>
                                          </p:spTgt>
                                        </p:tgtEl>
                                      </p:cBhvr>
                                      <p:to x="100000" y="80000"/>
                                    </p:animScale>
                                    <p:animScale>
                                      <p:cBhvr>
                                        <p:cTn id="16" dur="166" decel="50000">
                                          <p:stCondLst>
                                            <p:cond delay="1338"/>
                                          </p:stCondLst>
                                        </p:cTn>
                                        <p:tgtEl>
                                          <p:spTgt spid="3">
                                            <p:txEl>
                                              <p:pRg st="3" end="3"/>
                                            </p:txEl>
                                          </p:spTgt>
                                        </p:tgtEl>
                                      </p:cBhvr>
                                      <p:to x="100000" y="100000"/>
                                    </p:animScale>
                                    <p:animScale>
                                      <p:cBhvr>
                                        <p:cTn id="17" dur="26">
                                          <p:stCondLst>
                                            <p:cond delay="1642"/>
                                          </p:stCondLst>
                                        </p:cTn>
                                        <p:tgtEl>
                                          <p:spTgt spid="3">
                                            <p:txEl>
                                              <p:pRg st="3" end="3"/>
                                            </p:txEl>
                                          </p:spTgt>
                                        </p:tgtEl>
                                      </p:cBhvr>
                                      <p:to x="100000" y="90000"/>
                                    </p:animScale>
                                    <p:animScale>
                                      <p:cBhvr>
                                        <p:cTn id="18" dur="166" decel="50000">
                                          <p:stCondLst>
                                            <p:cond delay="1668"/>
                                          </p:stCondLst>
                                        </p:cTn>
                                        <p:tgtEl>
                                          <p:spTgt spid="3">
                                            <p:txEl>
                                              <p:pRg st="3" end="3"/>
                                            </p:txEl>
                                          </p:spTgt>
                                        </p:tgtEl>
                                      </p:cBhvr>
                                      <p:to x="100000" y="100000"/>
                                    </p:animScale>
                                    <p:animScale>
                                      <p:cBhvr>
                                        <p:cTn id="19" dur="26">
                                          <p:stCondLst>
                                            <p:cond delay="1808"/>
                                          </p:stCondLst>
                                        </p:cTn>
                                        <p:tgtEl>
                                          <p:spTgt spid="3">
                                            <p:txEl>
                                              <p:pRg st="3" end="3"/>
                                            </p:txEl>
                                          </p:spTgt>
                                        </p:tgtEl>
                                      </p:cBhvr>
                                      <p:to x="100000" y="95000"/>
                                    </p:animScale>
                                    <p:animScale>
                                      <p:cBhvr>
                                        <p:cTn id="20" dur="166" decel="50000">
                                          <p:stCondLst>
                                            <p:cond delay="1834"/>
                                          </p:stCondLst>
                                        </p:cTn>
                                        <p:tgtEl>
                                          <p:spTgt spid="3">
                                            <p:txEl>
                                              <p:pRg st="3" end="3"/>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4459" y="764373"/>
            <a:ext cx="10681741" cy="1293028"/>
          </a:xfrm>
        </p:spPr>
        <p:txBody>
          <a:bodyPr/>
          <a:lstStyle/>
          <a:p>
            <a:pPr algn="l"/>
            <a:r>
              <a:rPr lang="en-US" dirty="0"/>
              <a:t>What if instead?</a:t>
            </a:r>
          </a:p>
        </p:txBody>
      </p:sp>
      <p:sp>
        <p:nvSpPr>
          <p:cNvPr id="3" name="Content Placeholder 2"/>
          <p:cNvSpPr>
            <a:spLocks noGrp="1"/>
          </p:cNvSpPr>
          <p:nvPr>
            <p:ph idx="1"/>
          </p:nvPr>
        </p:nvSpPr>
        <p:spPr/>
        <p:txBody>
          <a:bodyPr>
            <a:normAutofit/>
          </a:bodyPr>
          <a:lstStyle/>
          <a:p>
            <a:pPr marL="0" indent="0" algn="just">
              <a:buNone/>
            </a:pPr>
            <a:r>
              <a:rPr lang="en-US" sz="2400" dirty="0"/>
              <a:t>What if instead of building a model distinguishing </a:t>
            </a:r>
            <a:r>
              <a:rPr lang="en-US" sz="2400" b="1" dirty="0"/>
              <a:t>author A from author not-A or author known from unknown author</a:t>
            </a:r>
            <a:r>
              <a:rPr lang="en-US" sz="2400" dirty="0"/>
              <a:t>, given two example sets, we build two models for each set. Then, we create a method to determine whether these models were generated by the same process (same author) or by two different processes (different authors).</a:t>
            </a:r>
          </a:p>
          <a:p>
            <a:pPr marL="0" indent="0" algn="just">
              <a:buNone/>
            </a:pPr>
            <a:r>
              <a:rPr lang="en-US" sz="2400" dirty="0"/>
              <a:t>This new method would assess </a:t>
            </a:r>
            <a:r>
              <a:rPr lang="en-US" sz="2400" b="1" dirty="0">
                <a:solidFill>
                  <a:srgbClr val="FFC000"/>
                </a:solidFill>
              </a:rPr>
              <a:t>the depth of difference </a:t>
            </a:r>
            <a:r>
              <a:rPr lang="en-US" sz="2400" dirty="0"/>
              <a:t>between the two example sets, the underlying idea being to test the rate of degradation of the accuracy of learned models as the best features are iteratively dropped from the learning process (Koppel et. al., 2007). This method is the Unmasking Procedure.</a:t>
            </a:r>
          </a:p>
          <a:p>
            <a:pPr marL="0" indent="0" algn="just">
              <a:buNone/>
            </a:pPr>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19</a:t>
            </a:fld>
            <a:endParaRPr lang="en-US" dirty="0"/>
          </a:p>
        </p:txBody>
      </p:sp>
    </p:spTree>
    <p:extLst>
      <p:ext uri="{BB962C8B-B14F-4D97-AF65-F5344CB8AC3E}">
        <p14:creationId xmlns:p14="http://schemas.microsoft.com/office/powerpoint/2010/main" val="5061829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9664" y="398076"/>
            <a:ext cx="8610600" cy="1293028"/>
          </a:xfrm>
        </p:spPr>
        <p:txBody>
          <a:bodyPr>
            <a:normAutofit/>
          </a:bodyPr>
          <a:lstStyle/>
          <a:p>
            <a:pPr algn="l"/>
            <a:r>
              <a:rPr lang="fr-FR" sz="6000" dirty="0"/>
              <a:t>Agenda</a:t>
            </a:r>
            <a:endParaRPr lang="en-US" sz="6000" dirty="0"/>
          </a:p>
        </p:txBody>
      </p:sp>
      <p:sp>
        <p:nvSpPr>
          <p:cNvPr id="3" name="Content Placeholder 2"/>
          <p:cNvSpPr>
            <a:spLocks noGrp="1"/>
          </p:cNvSpPr>
          <p:nvPr>
            <p:ph idx="1"/>
          </p:nvPr>
        </p:nvSpPr>
        <p:spPr>
          <a:xfrm>
            <a:off x="685800" y="1396314"/>
            <a:ext cx="10820400" cy="5239264"/>
          </a:xfrm>
        </p:spPr>
        <p:txBody>
          <a:bodyPr>
            <a:noAutofit/>
          </a:bodyPr>
          <a:lstStyle/>
          <a:p>
            <a:pPr>
              <a:buFont typeface="Wingdings" panose="05000000000000000000" pitchFamily="2" charset="2"/>
              <a:buChar char="v"/>
            </a:pPr>
            <a:r>
              <a:rPr lang="fr-FR" sz="3200" dirty="0"/>
              <a:t>Introduction</a:t>
            </a:r>
          </a:p>
          <a:p>
            <a:pPr>
              <a:buFont typeface="Wingdings" panose="05000000000000000000" pitchFamily="2" charset="2"/>
              <a:buChar char="v"/>
            </a:pPr>
            <a:endParaRPr lang="fr-FR" sz="3200" dirty="0"/>
          </a:p>
          <a:p>
            <a:pPr marL="1028700" lvl="1" indent="-571500">
              <a:buFont typeface="+mj-lt"/>
              <a:buAutoNum type="romanUcPeriod"/>
            </a:pPr>
            <a:r>
              <a:rPr lang="fr-FR" sz="3200" dirty="0"/>
              <a:t>The Data set </a:t>
            </a:r>
          </a:p>
          <a:p>
            <a:pPr marL="1028700" lvl="1" indent="-571500">
              <a:buFont typeface="+mj-lt"/>
              <a:buAutoNum type="romanUcPeriod"/>
            </a:pPr>
            <a:r>
              <a:rPr lang="fr-FR" sz="3200" dirty="0"/>
              <a:t>The </a:t>
            </a:r>
            <a:r>
              <a:rPr lang="en-US" sz="3200" dirty="0"/>
              <a:t>Unmasking</a:t>
            </a:r>
            <a:r>
              <a:rPr lang="fr-FR" sz="3200" dirty="0"/>
              <a:t> </a:t>
            </a:r>
            <a:r>
              <a:rPr lang="fr-FR" sz="3200" dirty="0" err="1"/>
              <a:t>Procedure</a:t>
            </a:r>
            <a:endParaRPr lang="fr-FR" sz="3200" dirty="0"/>
          </a:p>
          <a:p>
            <a:pPr marL="1028700" lvl="1" indent="-571500">
              <a:buFont typeface="+mj-lt"/>
              <a:buAutoNum type="romanUcPeriod"/>
            </a:pPr>
            <a:r>
              <a:rPr lang="fr-FR" sz="3200" dirty="0" err="1"/>
              <a:t>Experimental</a:t>
            </a:r>
            <a:r>
              <a:rPr lang="fr-FR" sz="3200" dirty="0"/>
              <a:t> </a:t>
            </a:r>
            <a:r>
              <a:rPr lang="fr-FR" sz="3200" dirty="0" err="1"/>
              <a:t>results</a:t>
            </a:r>
            <a:endParaRPr lang="fr-FR" sz="3200" dirty="0"/>
          </a:p>
          <a:p>
            <a:pPr marL="457200" lvl="1" indent="0">
              <a:buNone/>
            </a:pPr>
            <a:endParaRPr lang="fr-FR" sz="3200" dirty="0"/>
          </a:p>
          <a:p>
            <a:pPr>
              <a:buFont typeface="Wingdings" panose="05000000000000000000" pitchFamily="2" charset="2"/>
              <a:buChar char="v"/>
            </a:pPr>
            <a:r>
              <a:rPr lang="fr-FR" sz="3200" dirty="0"/>
              <a:t>Conclusion</a:t>
            </a:r>
          </a:p>
          <a:p>
            <a:pPr>
              <a:buFont typeface="Wingdings" panose="05000000000000000000" pitchFamily="2" charset="2"/>
              <a:buChar char="v"/>
            </a:pPr>
            <a:r>
              <a:rPr lang="fr-FR" sz="3200" dirty="0"/>
              <a:t>Questions</a:t>
            </a:r>
          </a:p>
          <a:p>
            <a:pPr>
              <a:buFont typeface="Wingdings" panose="05000000000000000000" pitchFamily="2" charset="2"/>
              <a:buChar char="v"/>
            </a:pPr>
            <a:r>
              <a:rPr lang="fr-FR" sz="3200" dirty="0"/>
              <a:t>References</a:t>
            </a:r>
            <a:endParaRPr lang="en-US" sz="3200" dirty="0"/>
          </a:p>
        </p:txBody>
      </p:sp>
      <p:sp>
        <p:nvSpPr>
          <p:cNvPr id="5" name="Slide Number Placeholder 4"/>
          <p:cNvSpPr>
            <a:spLocks noGrp="1"/>
          </p:cNvSpPr>
          <p:nvPr>
            <p:ph type="sldNum" sz="quarter" idx="12"/>
          </p:nvPr>
        </p:nvSpPr>
        <p:spPr/>
        <p:txBody>
          <a:bodyPr/>
          <a:lstStyle/>
          <a:p>
            <a:fld id="{6D22F896-40B5-4ADD-8801-0D06FADFA095}" type="slidenum">
              <a:rPr lang="en-US" smtClean="0"/>
              <a:t>2</a:t>
            </a:fld>
            <a:endParaRPr lang="en-US" dirty="0"/>
          </a:p>
        </p:txBody>
      </p:sp>
    </p:spTree>
    <p:extLst>
      <p:ext uri="{BB962C8B-B14F-4D97-AF65-F5344CB8AC3E}">
        <p14:creationId xmlns:p14="http://schemas.microsoft.com/office/powerpoint/2010/main" val="20595562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pic>
        <p:nvPicPr>
          <p:cNvPr id="8" name="Picture 7"/>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pic>
        <p:nvPicPr>
          <p:cNvPr id="9" name="Picture 8"/>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10" name="Rectangle 9"/>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46782" y="-1"/>
            <a:ext cx="4245218" cy="5367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0"/>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96651" y="0"/>
            <a:ext cx="164592"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rotWithShape="1">
          <a:blip r:embed="rId4"/>
          <a:srcRect l="18737" r="19039"/>
          <a:stretch/>
        </p:blipFill>
        <p:spPr>
          <a:xfrm>
            <a:off x="2405" y="10"/>
            <a:ext cx="7944377" cy="6857990"/>
          </a:xfrm>
          <a:prstGeom prst="rect">
            <a:avLst/>
          </a:prstGeom>
        </p:spPr>
      </p:pic>
      <p:sp>
        <p:nvSpPr>
          <p:cNvPr id="2" name="Title 1"/>
          <p:cNvSpPr>
            <a:spLocks noGrp="1"/>
          </p:cNvSpPr>
          <p:nvPr>
            <p:ph type="title"/>
          </p:nvPr>
        </p:nvSpPr>
        <p:spPr>
          <a:xfrm>
            <a:off x="5834699" y="2786177"/>
            <a:ext cx="5979801" cy="1505000"/>
          </a:xfrm>
          <a:noFill/>
          <a:ln w="19050">
            <a:noFill/>
            <a:prstDash val="dash"/>
          </a:ln>
        </p:spPr>
        <p:txBody>
          <a:bodyPr vert="horz" lIns="91440" tIns="45720" rIns="91440" bIns="45720" rtlCol="0" anchor="b">
            <a:normAutofit/>
          </a:bodyPr>
          <a:lstStyle/>
          <a:p>
            <a:r>
              <a:rPr lang="en-US" sz="4800" dirty="0"/>
              <a:t>III.	Experimental 	results</a:t>
            </a:r>
          </a:p>
        </p:txBody>
      </p:sp>
      <p:sp>
        <p:nvSpPr>
          <p:cNvPr id="4" name="Slide Number Placeholder 3"/>
          <p:cNvSpPr>
            <a:spLocks noGrp="1"/>
          </p:cNvSpPr>
          <p:nvPr>
            <p:ph type="sldNum" sz="quarter" idx="12"/>
          </p:nvPr>
        </p:nvSpPr>
        <p:spPr>
          <a:xfrm>
            <a:off x="8824600" y="239852"/>
            <a:ext cx="2743200" cy="365125"/>
          </a:xfrm>
        </p:spPr>
        <p:txBody>
          <a:bodyPr vert="horz" lIns="91440" tIns="45720" rIns="91440" bIns="45720" rtlCol="0" anchor="ctr">
            <a:normAutofit/>
          </a:bodyPr>
          <a:lstStyle/>
          <a:p>
            <a:fld id="{6D22F896-40B5-4ADD-8801-0D06FADFA095}" type="slidenum">
              <a:rPr lang="en-US" smtClean="0"/>
              <a:t>20</a:t>
            </a:fld>
            <a:endParaRPr lang="en-US" dirty="0"/>
          </a:p>
        </p:txBody>
      </p:sp>
    </p:spTree>
    <p:extLst>
      <p:ext uri="{BB962C8B-B14F-4D97-AF65-F5344CB8AC3E}">
        <p14:creationId xmlns:p14="http://schemas.microsoft.com/office/powerpoint/2010/main" val="6741434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685800" y="959370"/>
            <a:ext cx="10820400" cy="5259316"/>
          </a:xfrm>
        </p:spPr>
        <p:txBody>
          <a:bodyPr>
            <a:normAutofit/>
          </a:bodyPr>
          <a:lstStyle/>
          <a:p>
            <a:pPr algn="just">
              <a:buFont typeface="Wingdings" panose="05000000000000000000" pitchFamily="2" charset="2"/>
              <a:buChar char="Ø"/>
            </a:pPr>
            <a:r>
              <a:rPr lang="en-US" sz="2400" dirty="0"/>
              <a:t>First, a classifier is trained with the works signed by Whitman and the data set containing his allegedly writings, signed by a pseudonym.</a:t>
            </a:r>
          </a:p>
          <a:p>
            <a:pPr algn="just">
              <a:buFont typeface="Wingdings" panose="05000000000000000000" pitchFamily="2" charset="2"/>
              <a:buChar char="Ø"/>
            </a:pPr>
            <a:endParaRPr lang="en-US" sz="2400" dirty="0"/>
          </a:p>
          <a:p>
            <a:pPr algn="just">
              <a:buFont typeface="Wingdings" panose="05000000000000000000" pitchFamily="2" charset="2"/>
              <a:buChar char="Ø"/>
            </a:pPr>
            <a:r>
              <a:rPr lang="en-US" sz="2400" dirty="0"/>
              <a:t> Second, using the 350 most frequent words as features initially, we compare the two models and assess this comparison to get an accuracy of how well a machine learning algorithm could classify them (the same or different). </a:t>
            </a:r>
          </a:p>
          <a:p>
            <a:pPr algn="just">
              <a:buFont typeface="Wingdings" panose="05000000000000000000" pitchFamily="2" charset="2"/>
              <a:buChar char="Ø"/>
            </a:pPr>
            <a:endParaRPr lang="en-US" sz="2400" dirty="0"/>
          </a:p>
          <a:p>
            <a:pPr algn="just">
              <a:buFont typeface="Wingdings" panose="05000000000000000000" pitchFamily="2" charset="2"/>
              <a:buChar char="Ø"/>
            </a:pPr>
            <a:r>
              <a:rPr lang="en-US" sz="2400" dirty="0"/>
              <a:t>Afterwards, the top 10 most informative features, that more easily distinguish both sets, are removed and the same process is repeated.</a:t>
            </a:r>
          </a:p>
          <a:p>
            <a:pPr marL="0" indent="0" algn="just">
              <a:buNone/>
            </a:pPr>
            <a:r>
              <a:rPr lang="en-US" sz="2400" dirty="0"/>
              <a:t> </a:t>
            </a:r>
          </a:p>
          <a:p>
            <a:pPr marL="0" indent="0" algn="just">
              <a:buNone/>
            </a:pPr>
            <a:r>
              <a:rPr lang="en-US" sz="2400" dirty="0"/>
              <a:t>A </a:t>
            </a:r>
            <a:r>
              <a:rPr lang="en-US" sz="2400" b="1" dirty="0">
                <a:solidFill>
                  <a:srgbClr val="FFC000"/>
                </a:solidFill>
              </a:rPr>
              <a:t>simple pattern of the gradual decrement </a:t>
            </a:r>
            <a:r>
              <a:rPr lang="en-US" sz="2400" dirty="0"/>
              <a:t>of the accuracy should point out the writings being made by Whitman or not.</a:t>
            </a:r>
          </a:p>
        </p:txBody>
      </p:sp>
      <p:sp>
        <p:nvSpPr>
          <p:cNvPr id="4" name="Slide Number Placeholder 3"/>
          <p:cNvSpPr>
            <a:spLocks noGrp="1"/>
          </p:cNvSpPr>
          <p:nvPr>
            <p:ph type="sldNum" sz="quarter" idx="12"/>
          </p:nvPr>
        </p:nvSpPr>
        <p:spPr/>
        <p:txBody>
          <a:bodyPr/>
          <a:lstStyle/>
          <a:p>
            <a:fld id="{6D22F896-40B5-4ADD-8801-0D06FADFA095}" type="slidenum">
              <a:rPr lang="en-US" smtClean="0"/>
              <a:t>21</a:t>
            </a:fld>
            <a:endParaRPr lang="en-US" dirty="0"/>
          </a:p>
        </p:txBody>
      </p:sp>
    </p:spTree>
    <p:extLst>
      <p:ext uri="{BB962C8B-B14F-4D97-AF65-F5344CB8AC3E}">
        <p14:creationId xmlns:p14="http://schemas.microsoft.com/office/powerpoint/2010/main" val="33054545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p:cNvPicPr>
            <a:picLocks noGrp="1" noChangeAspect="1"/>
          </p:cNvPicPr>
          <p:nvPr>
            <p:ph idx="1"/>
          </p:nvPr>
        </p:nvPicPr>
        <p:blipFill>
          <a:blip r:embed="rId2"/>
          <a:stretch>
            <a:fillRect/>
          </a:stretch>
        </p:blipFill>
        <p:spPr>
          <a:xfrm>
            <a:off x="876710" y="874791"/>
            <a:ext cx="10201022" cy="5306683"/>
          </a:xfrm>
        </p:spPr>
      </p:pic>
      <p:sp>
        <p:nvSpPr>
          <p:cNvPr id="4" name="Slide Number Placeholder 3"/>
          <p:cNvSpPr>
            <a:spLocks noGrp="1"/>
          </p:cNvSpPr>
          <p:nvPr>
            <p:ph type="sldNum" sz="quarter" idx="12"/>
          </p:nvPr>
        </p:nvSpPr>
        <p:spPr/>
        <p:txBody>
          <a:bodyPr/>
          <a:lstStyle/>
          <a:p>
            <a:fld id="{6D22F896-40B5-4ADD-8801-0D06FADFA095}" type="slidenum">
              <a:rPr lang="en-US" smtClean="0"/>
              <a:t>22</a:t>
            </a:fld>
            <a:endParaRPr lang="en-US" dirty="0"/>
          </a:p>
        </p:txBody>
      </p:sp>
    </p:spTree>
    <p:extLst>
      <p:ext uri="{BB962C8B-B14F-4D97-AF65-F5344CB8AC3E}">
        <p14:creationId xmlns:p14="http://schemas.microsoft.com/office/powerpoint/2010/main" val="32025960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D22F896-40B5-4ADD-8801-0D06FADFA095}" type="slidenum">
              <a:rPr lang="en-US" smtClean="0"/>
              <a:t>23</a:t>
            </a:fld>
            <a:endParaRPr lang="en-US" dirty="0"/>
          </a:p>
        </p:txBody>
      </p:sp>
      <p:pic>
        <p:nvPicPr>
          <p:cNvPr id="3" name="Content Placeholder 2"/>
          <p:cNvPicPr>
            <a:picLocks noGrp="1" noChangeAspect="1"/>
          </p:cNvPicPr>
          <p:nvPr>
            <p:ph idx="1"/>
          </p:nvPr>
        </p:nvPicPr>
        <p:blipFill>
          <a:blip r:embed="rId2"/>
          <a:stretch>
            <a:fillRect/>
          </a:stretch>
        </p:blipFill>
        <p:spPr>
          <a:xfrm>
            <a:off x="529734" y="746125"/>
            <a:ext cx="10519028" cy="5472113"/>
          </a:xfrm>
        </p:spPr>
      </p:pic>
    </p:spTree>
    <p:extLst>
      <p:ext uri="{BB962C8B-B14F-4D97-AF65-F5344CB8AC3E}">
        <p14:creationId xmlns:p14="http://schemas.microsoft.com/office/powerpoint/2010/main" val="31024046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pic>
        <p:nvPicPr>
          <p:cNvPr id="13" name="Content Placeholder 10"/>
          <p:cNvPicPr>
            <a:picLocks noChangeAspect="1"/>
          </p:cNvPicPr>
          <p:nvPr/>
        </p:nvPicPr>
        <p:blipFill>
          <a:blip r:embed="rId3"/>
          <a:stretch>
            <a:fillRect/>
          </a:stretch>
        </p:blipFill>
        <p:spPr>
          <a:xfrm>
            <a:off x="824460" y="842313"/>
            <a:ext cx="10306988" cy="5359634"/>
          </a:xfrm>
          <a:prstGeom prst="rect">
            <a:avLst/>
          </a:prstGeom>
        </p:spPr>
      </p:pic>
      <p:sp>
        <p:nvSpPr>
          <p:cNvPr id="4" name="Slide Number Placeholder 3"/>
          <p:cNvSpPr>
            <a:spLocks noGrp="1"/>
          </p:cNvSpPr>
          <p:nvPr>
            <p:ph type="sldNum" sz="quarter" idx="12"/>
          </p:nvPr>
        </p:nvSpPr>
        <p:spPr/>
        <p:txBody>
          <a:bodyPr>
            <a:normAutofit/>
          </a:bodyPr>
          <a:lstStyle/>
          <a:p>
            <a:fld id="{6D22F896-40B5-4ADD-8801-0D06FADFA095}" type="slidenum">
              <a:rPr lang="en-US" smtClean="0"/>
              <a:t>24</a:t>
            </a:fld>
            <a:endParaRPr lang="en-US" dirty="0"/>
          </a:p>
        </p:txBody>
      </p:sp>
    </p:spTree>
    <p:extLst>
      <p:ext uri="{BB962C8B-B14F-4D97-AF65-F5344CB8AC3E}">
        <p14:creationId xmlns:p14="http://schemas.microsoft.com/office/powerpoint/2010/main" val="42872278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stretch>
            <a:fillRect/>
          </a:stretch>
        </p:blipFill>
        <p:spPr>
          <a:xfrm>
            <a:off x="794479" y="966162"/>
            <a:ext cx="10158835" cy="5284736"/>
          </a:xfrm>
        </p:spPr>
      </p:pic>
      <p:sp>
        <p:nvSpPr>
          <p:cNvPr id="4" name="Slide Number Placeholder 3"/>
          <p:cNvSpPr>
            <a:spLocks noGrp="1"/>
          </p:cNvSpPr>
          <p:nvPr>
            <p:ph type="sldNum" sz="quarter" idx="12"/>
          </p:nvPr>
        </p:nvSpPr>
        <p:spPr/>
        <p:txBody>
          <a:bodyPr/>
          <a:lstStyle/>
          <a:p>
            <a:fld id="{6D22F896-40B5-4ADD-8801-0D06FADFA095}" type="slidenum">
              <a:rPr lang="en-US" smtClean="0"/>
              <a:t>25</a:t>
            </a:fld>
            <a:endParaRPr lang="en-US" dirty="0"/>
          </a:p>
        </p:txBody>
      </p:sp>
    </p:spTree>
    <p:extLst>
      <p:ext uri="{BB962C8B-B14F-4D97-AF65-F5344CB8AC3E}">
        <p14:creationId xmlns:p14="http://schemas.microsoft.com/office/powerpoint/2010/main" val="11904349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stretch>
            <a:fillRect/>
          </a:stretch>
        </p:blipFill>
        <p:spPr>
          <a:xfrm>
            <a:off x="735441" y="869429"/>
            <a:ext cx="10517677" cy="5471410"/>
          </a:xfrm>
        </p:spPr>
      </p:pic>
      <p:sp>
        <p:nvSpPr>
          <p:cNvPr id="4" name="Slide Number Placeholder 3"/>
          <p:cNvSpPr>
            <a:spLocks noGrp="1"/>
          </p:cNvSpPr>
          <p:nvPr>
            <p:ph type="sldNum" sz="quarter" idx="12"/>
          </p:nvPr>
        </p:nvSpPr>
        <p:spPr/>
        <p:txBody>
          <a:bodyPr/>
          <a:lstStyle/>
          <a:p>
            <a:fld id="{6D22F896-40B5-4ADD-8801-0D06FADFA095}" type="slidenum">
              <a:rPr lang="en-US" smtClean="0"/>
              <a:t>26</a:t>
            </a:fld>
            <a:endParaRPr lang="en-US" dirty="0"/>
          </a:p>
        </p:txBody>
      </p:sp>
    </p:spTree>
    <p:extLst>
      <p:ext uri="{BB962C8B-B14F-4D97-AF65-F5344CB8AC3E}">
        <p14:creationId xmlns:p14="http://schemas.microsoft.com/office/powerpoint/2010/main" val="36431402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pic>
        <p:nvPicPr>
          <p:cNvPr id="7" name="Picture 6"/>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pic>
        <p:nvPicPr>
          <p:cNvPr id="8" name="Picture 7"/>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pic>
        <p:nvPicPr>
          <p:cNvPr id="3" name="Picture 2"/>
          <p:cNvPicPr>
            <a:picLocks noChangeAspect="1"/>
          </p:cNvPicPr>
          <p:nvPr/>
        </p:nvPicPr>
        <p:blipFill rotWithShape="1">
          <a:blip r:embed="rId4">
            <a:alphaModFix amt="40000"/>
            <a:extLst/>
          </a:blip>
          <a:srcRect t="3551" b="12179"/>
          <a:stretch/>
        </p:blipFill>
        <p:spPr>
          <a:xfrm>
            <a:off x="20" y="10"/>
            <a:ext cx="12191980" cy="6857990"/>
          </a:xfrm>
          <a:prstGeom prst="rect">
            <a:avLst/>
          </a:prstGeom>
        </p:spPr>
      </p:pic>
      <p:sp>
        <p:nvSpPr>
          <p:cNvPr id="2" name="Title 1"/>
          <p:cNvSpPr>
            <a:spLocks noGrp="1"/>
          </p:cNvSpPr>
          <p:nvPr>
            <p:ph type="title"/>
          </p:nvPr>
        </p:nvSpPr>
        <p:spPr>
          <a:xfrm>
            <a:off x="1371600" y="2237173"/>
            <a:ext cx="9448800" cy="2602062"/>
          </a:xfrm>
        </p:spPr>
        <p:txBody>
          <a:bodyPr vert="horz" lIns="91440" tIns="45720" rIns="91440" bIns="45720" rtlCol="0" anchor="b">
            <a:normAutofit/>
          </a:bodyPr>
          <a:lstStyle/>
          <a:p>
            <a:pPr algn="ctr"/>
            <a:r>
              <a:rPr lang="en-US" sz="6600" dirty="0"/>
              <a:t>Conclusion</a:t>
            </a:r>
          </a:p>
        </p:txBody>
      </p:sp>
      <p:sp>
        <p:nvSpPr>
          <p:cNvPr id="4" name="Slide Number Placeholder 3"/>
          <p:cNvSpPr>
            <a:spLocks noGrp="1"/>
          </p:cNvSpPr>
          <p:nvPr>
            <p:ph type="sldNum" sz="quarter" idx="12"/>
          </p:nvPr>
        </p:nvSpPr>
        <p:spPr>
          <a:xfrm>
            <a:off x="8077200" y="1430866"/>
            <a:ext cx="2743200" cy="365125"/>
          </a:xfrm>
        </p:spPr>
        <p:txBody>
          <a:bodyPr vert="horz" lIns="91440" tIns="45720" rIns="91440" bIns="45720" rtlCol="0" anchor="ctr">
            <a:normAutofit/>
          </a:bodyPr>
          <a:lstStyle/>
          <a:p>
            <a:fld id="{6D22F896-40B5-4ADD-8801-0D06FADFA095}" type="slidenum">
              <a:rPr lang="en-US" smtClean="0"/>
              <a:t>27</a:t>
            </a:fld>
            <a:endParaRPr lang="en-US" dirty="0"/>
          </a:p>
        </p:txBody>
      </p:sp>
    </p:spTree>
    <p:extLst>
      <p:ext uri="{BB962C8B-B14F-4D97-AF65-F5344CB8AC3E}">
        <p14:creationId xmlns:p14="http://schemas.microsoft.com/office/powerpoint/2010/main" val="2356477018"/>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685800" y="929389"/>
            <a:ext cx="10820400" cy="5561351"/>
          </a:xfrm>
        </p:spPr>
        <p:txBody>
          <a:bodyPr>
            <a:normAutofit fontScale="85000" lnSpcReduction="20000"/>
          </a:bodyPr>
          <a:lstStyle/>
          <a:p>
            <a:r>
              <a:rPr lang="en-US" sz="2400" b="1" dirty="0">
                <a:solidFill>
                  <a:srgbClr val="FFC000"/>
                </a:solidFill>
              </a:rPr>
              <a:t>What is the Authorship Attribution?</a:t>
            </a:r>
          </a:p>
          <a:p>
            <a:pPr marL="0" indent="0">
              <a:buNone/>
            </a:pPr>
            <a:r>
              <a:rPr lang="en-US" sz="2400" dirty="0"/>
              <a:t>It’s the task consisting of finding the potential author of an anonymous writing.</a:t>
            </a:r>
          </a:p>
          <a:p>
            <a:pPr marL="0" indent="0">
              <a:buNone/>
            </a:pPr>
            <a:endParaRPr lang="en-US" sz="2400" dirty="0"/>
          </a:p>
          <a:p>
            <a:r>
              <a:rPr lang="en-US" sz="2400" b="1" dirty="0">
                <a:solidFill>
                  <a:srgbClr val="FFC000"/>
                </a:solidFill>
              </a:rPr>
              <a:t>What kind of Authorship Attribution problems do we have?</a:t>
            </a:r>
          </a:p>
          <a:p>
            <a:pPr>
              <a:buFont typeface="Courier New" panose="02070309020205020404" pitchFamily="49" charset="0"/>
              <a:buChar char="o"/>
            </a:pPr>
            <a:r>
              <a:rPr lang="en-US" sz="2400" dirty="0"/>
              <a:t>The Profiling issue, when we are in the total dark (no previous knowledge about the author). The least we can do is profile him/her;</a:t>
            </a:r>
          </a:p>
          <a:p>
            <a:pPr>
              <a:buFont typeface="Courier New" panose="02070309020205020404" pitchFamily="49" charset="0"/>
              <a:buChar char="o"/>
            </a:pPr>
            <a:r>
              <a:rPr lang="en-US" sz="2400" dirty="0"/>
              <a:t>The Needle-in-a-haystack issue, when we have to choose the most likely author in a given set of candidates;</a:t>
            </a:r>
          </a:p>
          <a:p>
            <a:pPr>
              <a:buFont typeface="Courier New" panose="02070309020205020404" pitchFamily="49" charset="0"/>
              <a:buChar char="o"/>
            </a:pPr>
            <a:r>
              <a:rPr lang="en-US" sz="2400" dirty="0"/>
              <a:t>The Authorship Verification, when we have to determine whether the text was written by a given author or not.</a:t>
            </a:r>
          </a:p>
          <a:p>
            <a:pPr>
              <a:buFont typeface="Courier New" panose="02070309020205020404" pitchFamily="49" charset="0"/>
              <a:buChar char="o"/>
            </a:pPr>
            <a:endParaRPr lang="en-US" sz="2400" dirty="0"/>
          </a:p>
          <a:p>
            <a:r>
              <a:rPr lang="en-US" sz="2400" b="1" dirty="0">
                <a:solidFill>
                  <a:srgbClr val="FFC000"/>
                </a:solidFill>
              </a:rPr>
              <a:t>How do we address those problems?</a:t>
            </a:r>
          </a:p>
          <a:p>
            <a:pPr>
              <a:buFont typeface="Courier New" panose="02070309020205020404" pitchFamily="49" charset="0"/>
              <a:buChar char="o"/>
            </a:pPr>
            <a:r>
              <a:rPr lang="en-US" sz="2400" dirty="0"/>
              <a:t>The unitary invariant approach (which has been proven to be obsolete): each writing of any author is marked by a unique invariant characterizing the relationship between the frequent words he/she uses and their length;</a:t>
            </a:r>
          </a:p>
          <a:p>
            <a:pPr>
              <a:buFont typeface="Courier New" panose="02070309020205020404" pitchFamily="49" charset="0"/>
              <a:buChar char="o"/>
            </a:pPr>
            <a:r>
              <a:rPr lang="en-US" sz="2400" dirty="0"/>
              <a:t>The multivariate analysis approach: the style of an author can be characterized based on multiple textual clues;</a:t>
            </a:r>
          </a:p>
          <a:p>
            <a:pPr>
              <a:buFont typeface="Courier New" panose="02070309020205020404" pitchFamily="49" charset="0"/>
              <a:buChar char="o"/>
            </a:pPr>
            <a:r>
              <a:rPr lang="en-US" sz="2400" dirty="0"/>
              <a:t>The machine learning approach: using machine learning methods, we classify unknown documents</a:t>
            </a:r>
          </a:p>
          <a:p>
            <a:pPr marL="0" indent="0">
              <a:buNone/>
            </a:pPr>
            <a:endParaRPr lang="en-US" sz="2400" dirty="0"/>
          </a:p>
          <a:p>
            <a:endParaRPr lang="en-US" sz="2400" b="1" dirty="0">
              <a:solidFill>
                <a:srgbClr val="FFC000"/>
              </a:solidFill>
            </a:endParaRPr>
          </a:p>
        </p:txBody>
      </p:sp>
      <p:sp>
        <p:nvSpPr>
          <p:cNvPr id="4" name="Slide Number Placeholder 3"/>
          <p:cNvSpPr>
            <a:spLocks noGrp="1"/>
          </p:cNvSpPr>
          <p:nvPr>
            <p:ph type="sldNum" sz="quarter" idx="12"/>
          </p:nvPr>
        </p:nvSpPr>
        <p:spPr/>
        <p:txBody>
          <a:bodyPr/>
          <a:lstStyle/>
          <a:p>
            <a:fld id="{6D22F896-40B5-4ADD-8801-0D06FADFA095}" type="slidenum">
              <a:rPr lang="en-US" smtClean="0"/>
              <a:t>28</a:t>
            </a:fld>
            <a:endParaRPr lang="en-US" dirty="0"/>
          </a:p>
        </p:txBody>
      </p:sp>
    </p:spTree>
    <p:extLst>
      <p:ext uri="{BB962C8B-B14F-4D97-AF65-F5344CB8AC3E}">
        <p14:creationId xmlns:p14="http://schemas.microsoft.com/office/powerpoint/2010/main" val="771737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85800" y="1199214"/>
            <a:ext cx="10820400" cy="5366478"/>
          </a:xfrm>
        </p:spPr>
        <p:txBody>
          <a:bodyPr>
            <a:normAutofit/>
          </a:bodyPr>
          <a:lstStyle/>
          <a:p>
            <a:r>
              <a:rPr lang="en-US" sz="2000" b="1" dirty="0">
                <a:solidFill>
                  <a:srgbClr val="FFC000"/>
                </a:solidFill>
              </a:rPr>
              <a:t>Why is the Authorship Verification difficult to perform?</a:t>
            </a:r>
          </a:p>
          <a:p>
            <a:pPr marL="0" indent="0">
              <a:buNone/>
            </a:pPr>
            <a:r>
              <a:rPr lang="en-US" sz="2000" dirty="0"/>
              <a:t>Its difficulty to be perform lays in the fact that it’s quasi impossible to assemble an exhaustive non-Author-to-be-verified writings set in the first place for the next steps of this process to be perform. But the Unmasking procedure has been proven to be a robust method to perform it.</a:t>
            </a:r>
          </a:p>
          <a:p>
            <a:pPr marL="0" indent="0">
              <a:buNone/>
            </a:pPr>
            <a:endParaRPr lang="en-US" sz="2000" dirty="0"/>
          </a:p>
          <a:p>
            <a:r>
              <a:rPr lang="en-US" sz="2000" b="1" dirty="0">
                <a:solidFill>
                  <a:srgbClr val="FFC000"/>
                </a:solidFill>
              </a:rPr>
              <a:t>What is the Unmasking Procedure?</a:t>
            </a:r>
          </a:p>
          <a:p>
            <a:pPr marL="0" indent="0">
              <a:buNone/>
            </a:pPr>
            <a:r>
              <a:rPr lang="en-US" sz="2000" dirty="0"/>
              <a:t>Consists of building two models from two training sets generated based on the know work of our given author to be verified and the anonymous set considered for the analysis. Then a machine learning method would compare those two models and would be assessed how well this method classify them (same or different authors). Its gradual decrement of accuracy would show if the writing is the work of our author or not.</a:t>
            </a:r>
          </a:p>
          <a:p>
            <a:r>
              <a:rPr lang="en-US" sz="2000" b="1" dirty="0">
                <a:solidFill>
                  <a:srgbClr val="FFC000"/>
                </a:solidFill>
              </a:rPr>
              <a:t>Does the Python library implemented throughout this project work?</a:t>
            </a:r>
          </a:p>
          <a:p>
            <a:pPr marL="0" indent="0">
              <a:buNone/>
            </a:pPr>
            <a:r>
              <a:rPr lang="en-US" sz="2000" dirty="0"/>
              <a:t>The library implemented generates results in accordance with the previous work done.</a:t>
            </a:r>
            <a:endParaRPr lang="en-US" sz="2000" b="1" dirty="0">
              <a:solidFill>
                <a:srgbClr val="FFC000"/>
              </a:solidFill>
            </a:endParaRPr>
          </a:p>
        </p:txBody>
      </p:sp>
      <p:sp>
        <p:nvSpPr>
          <p:cNvPr id="4" name="Slide Number Placeholder 3"/>
          <p:cNvSpPr>
            <a:spLocks noGrp="1"/>
          </p:cNvSpPr>
          <p:nvPr>
            <p:ph type="sldNum" sz="quarter" idx="12"/>
          </p:nvPr>
        </p:nvSpPr>
        <p:spPr/>
        <p:txBody>
          <a:bodyPr/>
          <a:lstStyle/>
          <a:p>
            <a:fld id="{6D22F896-40B5-4ADD-8801-0D06FADFA095}" type="slidenum">
              <a:rPr lang="en-US" smtClean="0"/>
              <a:t>29</a:t>
            </a:fld>
            <a:endParaRPr lang="en-US" dirty="0"/>
          </a:p>
        </p:txBody>
      </p:sp>
    </p:spTree>
    <p:extLst>
      <p:ext uri="{BB962C8B-B14F-4D97-AF65-F5344CB8AC3E}">
        <p14:creationId xmlns:p14="http://schemas.microsoft.com/office/powerpoint/2010/main" val="29238761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685800" y="753532"/>
            <a:ext cx="10820400" cy="2802467"/>
          </a:xfrm>
        </p:spPr>
        <p:txBody>
          <a:bodyPr>
            <a:normAutofit/>
          </a:bodyPr>
          <a:lstStyle/>
          <a:p>
            <a:pPr algn="ctr"/>
            <a:r>
              <a:rPr lang="fr-FR" sz="6600" dirty="0"/>
              <a:t>Introduction</a:t>
            </a:r>
            <a:endParaRPr lang="en-US" sz="6600" dirty="0"/>
          </a:p>
        </p:txBody>
      </p:sp>
      <p:sp>
        <p:nvSpPr>
          <p:cNvPr id="4" name="Slide Number Placeholder 3"/>
          <p:cNvSpPr>
            <a:spLocks noGrp="1"/>
          </p:cNvSpPr>
          <p:nvPr>
            <p:ph type="sldNum" sz="quarter" idx="12"/>
          </p:nvPr>
        </p:nvSpPr>
        <p:spPr>
          <a:xfrm>
            <a:off x="10862452" y="381000"/>
            <a:ext cx="643748" cy="365125"/>
          </a:xfrm>
        </p:spPr>
        <p:txBody>
          <a:bodyPr/>
          <a:lstStyle/>
          <a:p>
            <a:fld id="{6D22F896-40B5-4ADD-8801-0D06FADFA095}" type="slidenum">
              <a:rPr lang="en-US" smtClean="0"/>
              <a:t>3</a:t>
            </a:fld>
            <a:endParaRPr lang="en-US" dirty="0"/>
          </a:p>
        </p:txBody>
      </p:sp>
    </p:spTree>
    <p:extLst>
      <p:ext uri="{BB962C8B-B14F-4D97-AF65-F5344CB8AC3E}">
        <p14:creationId xmlns:p14="http://schemas.microsoft.com/office/powerpoint/2010/main" val="314666634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pic>
        <p:nvPicPr>
          <p:cNvPr id="19" name="Picture 18"/>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pic>
        <p:nvPicPr>
          <p:cNvPr id="16" name="Picture 15"/>
          <p:cNvPicPr>
            <a:picLocks noChangeAspect="1"/>
          </p:cNvPicPr>
          <p:nvPr/>
        </p:nvPicPr>
        <p:blipFill rotWithShape="1">
          <a:blip r:embed="rId3"/>
          <a:srcRect/>
          <a:stretch/>
        </p:blipFill>
        <p:spPr>
          <a:xfrm>
            <a:off x="20" y="10"/>
            <a:ext cx="12191980" cy="6857990"/>
          </a:xfrm>
          <a:prstGeom prst="rect">
            <a:avLst/>
          </a:prstGeom>
        </p:spPr>
      </p:pic>
      <p:sp>
        <p:nvSpPr>
          <p:cNvPr id="4" name="Slide Number Placeholder 3"/>
          <p:cNvSpPr>
            <a:spLocks noGrp="1"/>
          </p:cNvSpPr>
          <p:nvPr>
            <p:ph type="sldNum" sz="quarter" idx="12"/>
          </p:nvPr>
        </p:nvSpPr>
        <p:spPr>
          <a:xfrm>
            <a:off x="8763000" y="381000"/>
            <a:ext cx="2743200" cy="365125"/>
          </a:xfrm>
        </p:spPr>
        <p:txBody>
          <a:bodyPr vert="horz" lIns="91440" tIns="45720" rIns="91440" bIns="45720" rtlCol="0" anchor="ctr">
            <a:normAutofit/>
          </a:bodyPr>
          <a:lstStyle/>
          <a:p>
            <a:fld id="{6D22F896-40B5-4ADD-8801-0D06FADFA095}" type="slidenum">
              <a:rPr lang="en-US" smtClean="0">
                <a:solidFill>
                  <a:srgbClr val="FFFFFF"/>
                </a:solidFill>
              </a:rPr>
              <a:pPr/>
              <a:t>30</a:t>
            </a:fld>
            <a:endParaRPr lang="en-US">
              <a:solidFill>
                <a:srgbClr val="FFFFFF"/>
              </a:solidFill>
            </a:endParaRPr>
          </a:p>
        </p:txBody>
      </p:sp>
    </p:spTree>
    <p:extLst>
      <p:ext uri="{BB962C8B-B14F-4D97-AF65-F5344CB8AC3E}">
        <p14:creationId xmlns:p14="http://schemas.microsoft.com/office/powerpoint/2010/main" val="431708050"/>
      </p:ext>
    </p:extLst>
  </p:cSld>
  <p:clrMapOvr>
    <a:masterClrMapping/>
  </p:clrMapOvr>
  <mc:AlternateContent xmlns:mc="http://schemas.openxmlformats.org/markup-compatibility/2006" xmlns:p14="http://schemas.microsoft.com/office/powerpoint/2010/main">
    <mc:Choice Requires="p14">
      <p:transition spd="slow">
        <p14:glitter pattern="hexagon"/>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6"/>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pic>
        <p:nvPicPr>
          <p:cNvPr id="14" name="Picture 7"/>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pic>
        <p:nvPicPr>
          <p:cNvPr id="15" name="Picture 8"/>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10" name="Rectangle 9"/>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rotWithShape="1">
          <a:blip r:embed="rId4">
            <a:alphaModFix amt="40000"/>
            <a:extLst/>
          </a:blip>
          <a:srcRect t="23103" r="9091"/>
          <a:stretch/>
        </p:blipFill>
        <p:spPr>
          <a:xfrm>
            <a:off x="20" y="10"/>
            <a:ext cx="12191980" cy="6857990"/>
          </a:xfrm>
          <a:prstGeom prst="rect">
            <a:avLst/>
          </a:prstGeom>
        </p:spPr>
      </p:pic>
      <p:pic>
        <p:nvPicPr>
          <p:cNvPr id="11" name="Picture 10"/>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pic>
        <p:nvPicPr>
          <p:cNvPr id="12" name="Picture 11"/>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371600" y="2860667"/>
            <a:ext cx="9448800" cy="1136665"/>
          </a:xfrm>
        </p:spPr>
        <p:txBody>
          <a:bodyPr vert="horz" lIns="91440" tIns="45720" rIns="91440" bIns="45720" rtlCol="0" anchor="b">
            <a:normAutofit/>
          </a:bodyPr>
          <a:lstStyle/>
          <a:p>
            <a:pPr algn="ctr"/>
            <a:r>
              <a:rPr lang="en-US" sz="6600" dirty="0"/>
              <a:t>REFERENCES</a:t>
            </a:r>
          </a:p>
        </p:txBody>
      </p:sp>
      <p:sp>
        <p:nvSpPr>
          <p:cNvPr id="4" name="Slide Number Placeholder 3"/>
          <p:cNvSpPr>
            <a:spLocks noGrp="1"/>
          </p:cNvSpPr>
          <p:nvPr>
            <p:ph type="sldNum" sz="quarter" idx="12"/>
          </p:nvPr>
        </p:nvSpPr>
        <p:spPr>
          <a:xfrm>
            <a:off x="8077200" y="1430866"/>
            <a:ext cx="2743200" cy="365125"/>
          </a:xfrm>
        </p:spPr>
        <p:txBody>
          <a:bodyPr vert="horz" lIns="91440" tIns="45720" rIns="91440" bIns="45720" rtlCol="0" anchor="ctr">
            <a:normAutofit/>
          </a:bodyPr>
          <a:lstStyle/>
          <a:p>
            <a:fld id="{6D22F896-40B5-4ADD-8801-0D06FADFA095}" type="slidenum">
              <a:rPr lang="en-US" smtClean="0"/>
              <a:t>31</a:t>
            </a:fld>
            <a:endParaRPr lang="en-US" dirty="0"/>
          </a:p>
        </p:txBody>
      </p:sp>
    </p:spTree>
    <p:extLst>
      <p:ext uri="{BB962C8B-B14F-4D97-AF65-F5344CB8AC3E}">
        <p14:creationId xmlns:p14="http://schemas.microsoft.com/office/powerpoint/2010/main" val="18088086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685800" y="989352"/>
            <a:ext cx="10820400" cy="5229334"/>
          </a:xfrm>
        </p:spPr>
        <p:txBody>
          <a:bodyPr>
            <a:noAutofit/>
          </a:bodyPr>
          <a:lstStyle/>
          <a:p>
            <a:r>
              <a:rPr lang="es-ES" sz="2400" dirty="0"/>
              <a:t>Rosa María C., Luis V., Manuel M. &amp; Paolo R., </a:t>
            </a:r>
            <a:r>
              <a:rPr lang="en-US" sz="2400" b="1" i="1" dirty="0"/>
              <a:t>Authorship Attribution using Word Sequences</a:t>
            </a:r>
            <a:r>
              <a:rPr lang="en-US" sz="2400" dirty="0"/>
              <a:t>, Retrieved from </a:t>
            </a:r>
            <a:r>
              <a:rPr lang="en-US" sz="2400" dirty="0">
                <a:hlinkClick r:id="rId2"/>
              </a:rPr>
              <a:t>http://users.dsic.upv.es/~prosso/resources/CoyotlEtAl_CIARP06.pdf</a:t>
            </a:r>
            <a:r>
              <a:rPr lang="en-US" sz="2400" dirty="0"/>
              <a:t> on 11/22/2016</a:t>
            </a:r>
          </a:p>
          <a:p>
            <a:r>
              <a:rPr lang="en-US" sz="2400" dirty="0"/>
              <a:t>Moshe K., Jonathan S. &amp; </a:t>
            </a:r>
            <a:r>
              <a:rPr lang="en-US" sz="2400" dirty="0" err="1"/>
              <a:t>Shlomo</a:t>
            </a:r>
            <a:r>
              <a:rPr lang="en-US" sz="2400" dirty="0"/>
              <a:t> A., </a:t>
            </a:r>
            <a:r>
              <a:rPr lang="en-US" sz="2400" b="1" i="1" dirty="0"/>
              <a:t>Computational Methods in Authorship Attribution</a:t>
            </a:r>
            <a:r>
              <a:rPr lang="en-US" sz="2400" b="1" dirty="0"/>
              <a:t>,</a:t>
            </a:r>
            <a:r>
              <a:rPr lang="en-US" sz="2400" dirty="0"/>
              <a:t> Dept. of Computer Science, Bar-</a:t>
            </a:r>
            <a:r>
              <a:rPr lang="en-US" sz="2400" dirty="0" err="1"/>
              <a:t>Ilan</a:t>
            </a:r>
            <a:r>
              <a:rPr lang="en-US" sz="2400" dirty="0"/>
              <a:t> University (Ramat-</a:t>
            </a:r>
            <a:r>
              <a:rPr lang="en-US" sz="2400" dirty="0" err="1"/>
              <a:t>Gan</a:t>
            </a:r>
            <a:r>
              <a:rPr lang="en-US" sz="2400" dirty="0"/>
              <a:t>, Israel) and Dept. of Computer Science, Illinois Institute of Technology (Chicago, USA)</a:t>
            </a:r>
          </a:p>
          <a:p>
            <a:r>
              <a:rPr lang="en-US" sz="2400" dirty="0"/>
              <a:t>Moshe K., Jonathan S. </a:t>
            </a:r>
            <a:r>
              <a:rPr lang="en-US" sz="2400" dirty="0" err="1"/>
              <a:t>Elisheva</a:t>
            </a:r>
            <a:r>
              <a:rPr lang="en-US" sz="2400" dirty="0"/>
              <a:t> B.</a:t>
            </a:r>
            <a:r>
              <a:rPr lang="es-ES" sz="2400" dirty="0"/>
              <a:t>, </a:t>
            </a:r>
            <a:r>
              <a:rPr lang="en-US" sz="2400" b="1" i="1" dirty="0"/>
              <a:t>Measuring Differentiability: Unmasking Pseudonymous Authors, </a:t>
            </a:r>
            <a:r>
              <a:rPr lang="en-US" sz="2400" dirty="0"/>
              <a:t>Dept. of Computer Science, Bar-</a:t>
            </a:r>
            <a:r>
              <a:rPr lang="en-US" sz="2400" dirty="0" err="1"/>
              <a:t>Ilan</a:t>
            </a:r>
            <a:r>
              <a:rPr lang="en-US" sz="2400" dirty="0"/>
              <a:t> University (Ramat-</a:t>
            </a:r>
            <a:r>
              <a:rPr lang="en-US" sz="2400" dirty="0" err="1"/>
              <a:t>Gan</a:t>
            </a:r>
            <a:r>
              <a:rPr lang="en-US" sz="2400" dirty="0"/>
              <a:t>, Israel)</a:t>
            </a:r>
          </a:p>
          <a:p>
            <a:r>
              <a:rPr lang="en-US" sz="2400" b="1" i="1" dirty="0"/>
              <a:t>Walt Whitman (Article), </a:t>
            </a:r>
            <a:r>
              <a:rPr lang="en-US" sz="2400" dirty="0"/>
              <a:t>Retrieved from </a:t>
            </a:r>
            <a:r>
              <a:rPr lang="en-US" sz="2400" b="1" i="1" dirty="0">
                <a:hlinkClick r:id="rId3"/>
              </a:rPr>
              <a:t>https://en.wikipedia.org/wiki/Walt_Whitman</a:t>
            </a:r>
            <a:r>
              <a:rPr lang="en-US" sz="2400" b="1" i="1" dirty="0"/>
              <a:t> </a:t>
            </a:r>
            <a:r>
              <a:rPr lang="en-US" sz="2400" dirty="0"/>
              <a:t>on11/22/2016</a:t>
            </a:r>
          </a:p>
          <a:p>
            <a:endParaRPr lang="en-US" sz="2400" dirty="0"/>
          </a:p>
        </p:txBody>
      </p:sp>
      <p:sp>
        <p:nvSpPr>
          <p:cNvPr id="4" name="Slide Number Placeholder 3"/>
          <p:cNvSpPr>
            <a:spLocks noGrp="1"/>
          </p:cNvSpPr>
          <p:nvPr>
            <p:ph type="sldNum" sz="quarter" idx="12"/>
          </p:nvPr>
        </p:nvSpPr>
        <p:spPr/>
        <p:txBody>
          <a:bodyPr/>
          <a:lstStyle/>
          <a:p>
            <a:fld id="{6D22F896-40B5-4ADD-8801-0D06FADFA095}" type="slidenum">
              <a:rPr lang="en-US" smtClean="0"/>
              <a:t>32</a:t>
            </a:fld>
            <a:endParaRPr lang="en-US" dirty="0"/>
          </a:p>
        </p:txBody>
      </p:sp>
    </p:spTree>
    <p:extLst>
      <p:ext uri="{BB962C8B-B14F-4D97-AF65-F5344CB8AC3E}">
        <p14:creationId xmlns:p14="http://schemas.microsoft.com/office/powerpoint/2010/main" val="8228331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9760" y="381000"/>
            <a:ext cx="6832600" cy="1293028"/>
          </a:xfrm>
        </p:spPr>
        <p:txBody>
          <a:bodyPr>
            <a:normAutofit/>
          </a:bodyPr>
          <a:lstStyle/>
          <a:p>
            <a:pPr algn="l"/>
            <a:r>
              <a:rPr lang="en-US" dirty="0"/>
              <a:t>QUIZ 1: WHO WROTE THIS?</a:t>
            </a:r>
          </a:p>
        </p:txBody>
      </p:sp>
      <p:sp>
        <p:nvSpPr>
          <p:cNvPr id="3" name="Content Placeholder 2"/>
          <p:cNvSpPr>
            <a:spLocks noGrp="1"/>
          </p:cNvSpPr>
          <p:nvPr>
            <p:ph idx="1"/>
          </p:nvPr>
        </p:nvSpPr>
        <p:spPr>
          <a:xfrm>
            <a:off x="619760" y="1543987"/>
            <a:ext cx="6832600" cy="4961744"/>
          </a:xfrm>
        </p:spPr>
        <p:txBody>
          <a:bodyPr>
            <a:noAutofit/>
          </a:bodyPr>
          <a:lstStyle/>
          <a:p>
            <a:pPr marL="0" indent="0">
              <a:buNone/>
            </a:pPr>
            <a:r>
              <a:rPr lang="en-US" sz="4800" i="1" dirty="0"/>
              <a:t>“You may say I'm a dreamer, but I'm not the only one. I hope someday you'll join us. And the world will live as one.”</a:t>
            </a:r>
          </a:p>
        </p:txBody>
      </p:sp>
      <p:sp>
        <p:nvSpPr>
          <p:cNvPr id="4" name="Slide Number Placeholder 3"/>
          <p:cNvSpPr>
            <a:spLocks noGrp="1"/>
          </p:cNvSpPr>
          <p:nvPr>
            <p:ph type="sldNum" sz="quarter" idx="12"/>
          </p:nvPr>
        </p:nvSpPr>
        <p:spPr/>
        <p:txBody>
          <a:bodyPr>
            <a:normAutofit/>
          </a:bodyPr>
          <a:lstStyle/>
          <a:p>
            <a:fld id="{6D22F896-40B5-4ADD-8801-0D06FADFA095}" type="slidenum">
              <a:rPr lang="en-US" smtClean="0"/>
              <a:t>4</a:t>
            </a:fld>
            <a:endParaRPr lang="en-US" dirty="0"/>
          </a:p>
        </p:txBody>
      </p:sp>
      <p:pic>
        <p:nvPicPr>
          <p:cNvPr id="6" name="Picture 5"/>
          <p:cNvPicPr>
            <a:picLocks noChangeAspect="1"/>
          </p:cNvPicPr>
          <p:nvPr/>
        </p:nvPicPr>
        <p:blipFill>
          <a:blip r:embed="rId2"/>
          <a:stretch>
            <a:fillRect/>
          </a:stretch>
        </p:blipFill>
        <p:spPr>
          <a:xfrm>
            <a:off x="8041209" y="1543987"/>
            <a:ext cx="2675273" cy="3495621"/>
          </a:xfrm>
          <a:prstGeom prst="rect">
            <a:avLst/>
          </a:prstGeom>
        </p:spPr>
      </p:pic>
    </p:spTree>
    <p:extLst>
      <p:ext uri="{BB962C8B-B14F-4D97-AF65-F5344CB8AC3E}">
        <p14:creationId xmlns:p14="http://schemas.microsoft.com/office/powerpoint/2010/main" val="336093943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838200" y="1543988"/>
            <a:ext cx="10668000" cy="1888760"/>
          </a:xfrm>
        </p:spPr>
        <p:txBody>
          <a:bodyPr>
            <a:normAutofit/>
          </a:bodyPr>
          <a:lstStyle/>
          <a:p>
            <a:pPr marL="0" indent="0" algn="ctr">
              <a:buNone/>
            </a:pPr>
            <a:r>
              <a:rPr lang="en-US" sz="4000" i="1" dirty="0"/>
              <a:t>“Le travail </a:t>
            </a:r>
            <a:r>
              <a:rPr lang="en-US" sz="4000" i="1" dirty="0" err="1"/>
              <a:t>éloigne</a:t>
            </a:r>
            <a:r>
              <a:rPr lang="en-US" sz="4000" i="1" dirty="0"/>
              <a:t> de nous trois grands </a:t>
            </a:r>
            <a:r>
              <a:rPr lang="en-US" sz="4000" i="1" dirty="0" err="1"/>
              <a:t>maux</a:t>
            </a:r>
            <a:r>
              <a:rPr lang="en-US" sz="4000" i="1" dirty="0"/>
              <a:t>: </a:t>
            </a:r>
          </a:p>
          <a:p>
            <a:pPr marL="0" indent="0" algn="ctr">
              <a:buNone/>
            </a:pPr>
            <a:r>
              <a:rPr lang="en-US" sz="4000" i="1" dirty="0" err="1"/>
              <a:t>l’Ennui</a:t>
            </a:r>
            <a:r>
              <a:rPr lang="en-US" sz="4000" i="1" dirty="0"/>
              <a:t>, le Vice et le </a:t>
            </a:r>
            <a:r>
              <a:rPr lang="en-US" sz="4000" i="1" dirty="0" err="1"/>
              <a:t>Besoin</a:t>
            </a:r>
            <a:r>
              <a:rPr lang="en-US" sz="4000" i="1" dirty="0"/>
              <a:t>.”</a:t>
            </a:r>
          </a:p>
        </p:txBody>
      </p:sp>
      <p:sp>
        <p:nvSpPr>
          <p:cNvPr id="4" name="Slide Number Placeholder 3"/>
          <p:cNvSpPr>
            <a:spLocks noGrp="1"/>
          </p:cNvSpPr>
          <p:nvPr>
            <p:ph type="sldNum" sz="quarter" idx="12"/>
          </p:nvPr>
        </p:nvSpPr>
        <p:spPr/>
        <p:txBody>
          <a:bodyPr/>
          <a:lstStyle/>
          <a:p>
            <a:fld id="{6D22F896-40B5-4ADD-8801-0D06FADFA095}" type="slidenum">
              <a:rPr lang="en-US" smtClean="0"/>
              <a:t>5</a:t>
            </a:fld>
            <a:endParaRPr lang="en-US" dirty="0"/>
          </a:p>
        </p:txBody>
      </p:sp>
      <p:sp>
        <p:nvSpPr>
          <p:cNvPr id="7" name="Content Placeholder 5"/>
          <p:cNvSpPr txBox="1">
            <a:spLocks/>
          </p:cNvSpPr>
          <p:nvPr/>
        </p:nvSpPr>
        <p:spPr>
          <a:xfrm>
            <a:off x="838200" y="3432748"/>
            <a:ext cx="10835390" cy="3075480"/>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lgn="ctr">
              <a:buFont typeface="Arial" panose="020B0604020202020204" pitchFamily="34" charset="0"/>
              <a:buNone/>
            </a:pPr>
            <a:r>
              <a:rPr lang="en-US" sz="4000" dirty="0">
                <a:solidFill>
                  <a:srgbClr val="FFFF00"/>
                </a:solidFill>
              </a:rPr>
              <a:t>Having a job prevents us from three great illnesses:</a:t>
            </a:r>
          </a:p>
          <a:p>
            <a:pPr marL="0" indent="0" algn="ctr">
              <a:buFont typeface="Arial" panose="020B0604020202020204" pitchFamily="34" charset="0"/>
              <a:buNone/>
            </a:pPr>
            <a:r>
              <a:rPr lang="en-US" sz="4000" dirty="0">
                <a:solidFill>
                  <a:srgbClr val="FFFF00"/>
                </a:solidFill>
              </a:rPr>
              <a:t>Boredom, Vice and Need.</a:t>
            </a:r>
          </a:p>
          <a:p>
            <a:pPr marL="0" indent="0" algn="ctr">
              <a:buFont typeface="Arial" panose="020B0604020202020204" pitchFamily="34" charset="0"/>
              <a:buNone/>
            </a:pPr>
            <a:endParaRPr lang="en-US" sz="4000" dirty="0">
              <a:solidFill>
                <a:srgbClr val="FFFF00"/>
              </a:solidFill>
            </a:endParaRPr>
          </a:p>
          <a:p>
            <a:pPr marL="0" indent="0">
              <a:buFont typeface="Arial" panose="020B0604020202020204" pitchFamily="34" charset="0"/>
              <a:buNone/>
            </a:pPr>
            <a:r>
              <a:rPr lang="en-US" sz="2800" dirty="0"/>
              <a:t>Since we don’t know the author of this quote let’s suppose that our mission would be to find out who wrote it. </a:t>
            </a:r>
          </a:p>
          <a:p>
            <a:pPr marL="0" indent="0" algn="ctr">
              <a:buFont typeface="Arial" panose="020B0604020202020204" pitchFamily="34" charset="0"/>
              <a:buNone/>
            </a:pPr>
            <a:r>
              <a:rPr lang="en-US" sz="2800" b="1" dirty="0">
                <a:solidFill>
                  <a:srgbClr val="FFC000"/>
                </a:solidFill>
              </a:rPr>
              <a:t>Here is our first basic authorship attribution problem!</a:t>
            </a:r>
          </a:p>
        </p:txBody>
      </p:sp>
      <p:sp>
        <p:nvSpPr>
          <p:cNvPr id="8" name="Content Placeholder 5"/>
          <p:cNvSpPr txBox="1">
            <a:spLocks/>
          </p:cNvSpPr>
          <p:nvPr/>
        </p:nvSpPr>
        <p:spPr>
          <a:xfrm>
            <a:off x="838200" y="746125"/>
            <a:ext cx="10820400" cy="106430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buNone/>
            </a:pPr>
            <a:r>
              <a:rPr lang="en-US" sz="4000" dirty="0"/>
              <a:t>QUIZ 2: WHO WROTE THIS?</a:t>
            </a:r>
          </a:p>
        </p:txBody>
      </p:sp>
    </p:spTree>
    <p:extLst>
      <p:ext uri="{BB962C8B-B14F-4D97-AF65-F5344CB8AC3E}">
        <p14:creationId xmlns:p14="http://schemas.microsoft.com/office/powerpoint/2010/main" val="1246482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870857" y="254707"/>
            <a:ext cx="10635343" cy="1293028"/>
          </a:xfrm>
        </p:spPr>
        <p:txBody>
          <a:bodyPr/>
          <a:lstStyle/>
          <a:p>
            <a:pPr algn="l"/>
            <a:r>
              <a:rPr lang="en-US" dirty="0"/>
              <a:t>What is the authorship attribution?</a:t>
            </a:r>
          </a:p>
        </p:txBody>
      </p:sp>
      <p:sp>
        <p:nvSpPr>
          <p:cNvPr id="6" name="Content Placeholder 5"/>
          <p:cNvSpPr>
            <a:spLocks noGrp="1"/>
          </p:cNvSpPr>
          <p:nvPr>
            <p:ph idx="1"/>
          </p:nvPr>
        </p:nvSpPr>
        <p:spPr>
          <a:xfrm>
            <a:off x="685800" y="1439055"/>
            <a:ext cx="10820400" cy="5628807"/>
          </a:xfrm>
        </p:spPr>
        <p:txBody>
          <a:bodyPr>
            <a:noAutofit/>
          </a:bodyPr>
          <a:lstStyle/>
          <a:p>
            <a:pPr marL="0" indent="0" algn="just">
              <a:buNone/>
            </a:pPr>
            <a:r>
              <a:rPr lang="en-US" sz="2400" dirty="0"/>
              <a:t>Basically, the Authorship attribution consists </a:t>
            </a:r>
            <a:r>
              <a:rPr lang="en-US" sz="2400" b="1" dirty="0">
                <a:solidFill>
                  <a:srgbClr val="FFFF00"/>
                </a:solidFill>
              </a:rPr>
              <a:t>of identifying the author of a given text</a:t>
            </a:r>
            <a:r>
              <a:rPr lang="en-US" sz="2400" dirty="0"/>
              <a:t>. Given a set of works from an anonymous author, the main concern would be to find this author by looking into internal text evidences. This task can covet three possible forms:</a:t>
            </a:r>
          </a:p>
          <a:p>
            <a:pPr algn="just">
              <a:buFont typeface="Wingdings" panose="05000000000000000000" pitchFamily="2" charset="2"/>
              <a:buChar char="Ø"/>
            </a:pPr>
            <a:r>
              <a:rPr lang="en-US" sz="2400" b="1" dirty="0">
                <a:solidFill>
                  <a:srgbClr val="FFFF00"/>
                </a:solidFill>
              </a:rPr>
              <a:t>The Author Profiling </a:t>
            </a:r>
            <a:r>
              <a:rPr lang="en-US" sz="2400" dirty="0"/>
              <a:t>problem, where we have no idea of what kind of author has written the text to be studied, which means no set of candidates authors (in this scenario, our task would be an unsupervised learning one),</a:t>
            </a:r>
          </a:p>
          <a:p>
            <a:pPr algn="just">
              <a:buFont typeface="Wingdings" panose="05000000000000000000" pitchFamily="2" charset="2"/>
              <a:buChar char="Ø"/>
            </a:pPr>
            <a:r>
              <a:rPr lang="en-US" sz="2400" b="1" dirty="0">
                <a:solidFill>
                  <a:srgbClr val="FFFF00"/>
                </a:solidFill>
              </a:rPr>
              <a:t>The Needle-in-a-haystack </a:t>
            </a:r>
            <a:r>
              <a:rPr lang="en-US" sz="2400" dirty="0"/>
              <a:t>problem, where we have a big set of candidates with a limited writing sample for each and given this training set we have to determine which one has written the text considered in the study and,</a:t>
            </a:r>
          </a:p>
          <a:p>
            <a:pPr algn="just">
              <a:buFont typeface="Wingdings" panose="05000000000000000000" pitchFamily="2" charset="2"/>
              <a:buChar char="Ø"/>
            </a:pPr>
            <a:r>
              <a:rPr lang="en-US" sz="2400" b="1" dirty="0">
                <a:solidFill>
                  <a:srgbClr val="FFFF00"/>
                </a:solidFill>
              </a:rPr>
              <a:t>The Authorship Verification</a:t>
            </a:r>
            <a:r>
              <a:rPr lang="en-US" sz="2400" dirty="0"/>
              <a:t> problem, where we have one alleged author of a text, we have to verify if he/she is the actual writer(Koppel et. al., 2008).</a:t>
            </a:r>
          </a:p>
          <a:p>
            <a:pPr marL="0" indent="0" algn="just">
              <a:buNone/>
            </a:pPr>
            <a:endParaRPr lang="en-US" sz="2400" dirty="0"/>
          </a:p>
          <a:p>
            <a:pPr marL="0" indent="0" algn="just">
              <a:buNone/>
            </a:pPr>
            <a:endParaRPr lang="en-US" sz="2400" dirty="0"/>
          </a:p>
        </p:txBody>
      </p:sp>
      <p:sp>
        <p:nvSpPr>
          <p:cNvPr id="4" name="Slide Number Placeholder 3"/>
          <p:cNvSpPr>
            <a:spLocks noGrp="1"/>
          </p:cNvSpPr>
          <p:nvPr>
            <p:ph type="sldNum" sz="quarter" idx="12"/>
          </p:nvPr>
        </p:nvSpPr>
        <p:spPr/>
        <p:txBody>
          <a:bodyPr/>
          <a:lstStyle/>
          <a:p>
            <a:fld id="{6D22F896-40B5-4ADD-8801-0D06FADFA095}" type="slidenum">
              <a:rPr lang="en-US" smtClean="0"/>
              <a:t>6</a:t>
            </a:fld>
            <a:endParaRPr lang="en-US" dirty="0"/>
          </a:p>
        </p:txBody>
      </p:sp>
    </p:spTree>
    <p:extLst>
      <p:ext uri="{BB962C8B-B14F-4D97-AF65-F5344CB8AC3E}">
        <p14:creationId xmlns:p14="http://schemas.microsoft.com/office/powerpoint/2010/main" val="815544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animEffect transition="in" filter="fade">
                                      <p:cBhvr>
                                        <p:cTn id="7" dur="500"/>
                                        <p:tgtEl>
                                          <p:spTgt spid="6">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3" end="3"/>
                                            </p:txEl>
                                          </p:spTgt>
                                        </p:tgtEl>
                                        <p:attrNameLst>
                                          <p:attrName>style.visibility</p:attrName>
                                        </p:attrNameLst>
                                      </p:cBhvr>
                                      <p:to>
                                        <p:strVal val="visible"/>
                                      </p:to>
                                    </p:set>
                                    <p:animEffect transition="in" filter="fade">
                                      <p:cBhvr>
                                        <p:cTn id="12" dur="500"/>
                                        <p:tgtEl>
                                          <p:spTgt spid="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517577"/>
            <a:ext cx="10820400" cy="1293028"/>
          </a:xfrm>
        </p:spPr>
        <p:txBody>
          <a:bodyPr/>
          <a:lstStyle/>
          <a:p>
            <a:pPr algn="l"/>
            <a:r>
              <a:rPr lang="en-US" dirty="0"/>
              <a:t>How to Solve such a problem?</a:t>
            </a:r>
          </a:p>
        </p:txBody>
      </p:sp>
      <p:sp>
        <p:nvSpPr>
          <p:cNvPr id="3" name="Content Placeholder 2"/>
          <p:cNvSpPr>
            <a:spLocks noGrp="1"/>
          </p:cNvSpPr>
          <p:nvPr>
            <p:ph idx="1"/>
          </p:nvPr>
        </p:nvSpPr>
        <p:spPr>
          <a:xfrm>
            <a:off x="685800" y="1582057"/>
            <a:ext cx="10820400" cy="5275943"/>
          </a:xfrm>
        </p:spPr>
        <p:txBody>
          <a:bodyPr>
            <a:noAutofit/>
          </a:bodyPr>
          <a:lstStyle/>
          <a:p>
            <a:pPr marL="0" indent="0" algn="just">
              <a:buNone/>
            </a:pPr>
            <a:r>
              <a:rPr lang="en-US" sz="2400" dirty="0"/>
              <a:t>How can we solve efficiently and accurately an authorship attribution problem? Over the last century and more, a great variety of analytical methods have been applied to authorship attribution problems (cf. </a:t>
            </a:r>
            <a:r>
              <a:rPr lang="en-US" sz="2400" dirty="0" err="1"/>
              <a:t>Juola</a:t>
            </a:r>
            <a:r>
              <a:rPr lang="en-US" sz="2400" dirty="0"/>
              <a:t> 2008). They can be classified into three main classes of approaches:</a:t>
            </a:r>
          </a:p>
          <a:p>
            <a:pPr algn="just">
              <a:buFont typeface="Wingdings" panose="05000000000000000000" pitchFamily="2" charset="2"/>
              <a:buChar char="Ø"/>
            </a:pPr>
            <a:r>
              <a:rPr lang="en-US" sz="2400" b="1" dirty="0">
                <a:solidFill>
                  <a:srgbClr val="FFFF00"/>
                </a:solidFill>
              </a:rPr>
              <a:t>the earliest, </a:t>
            </a:r>
            <a:r>
              <a:rPr lang="en-US" sz="2400" b="1" i="1" dirty="0">
                <a:solidFill>
                  <a:srgbClr val="FFFF00"/>
                </a:solidFill>
              </a:rPr>
              <a:t>unitary invariant, </a:t>
            </a:r>
            <a:r>
              <a:rPr lang="en-US" sz="2400" b="1" dirty="0">
                <a:solidFill>
                  <a:srgbClr val="FFFF00"/>
                </a:solidFill>
              </a:rPr>
              <a:t>approach</a:t>
            </a:r>
            <a:r>
              <a:rPr lang="en-US" sz="2400" dirty="0"/>
              <a:t>, in which a single numeric function of a text is determined to discriminate between authors, </a:t>
            </a:r>
          </a:p>
          <a:p>
            <a:pPr algn="just">
              <a:buFont typeface="Wingdings" panose="05000000000000000000" pitchFamily="2" charset="2"/>
              <a:buChar char="Ø"/>
            </a:pPr>
            <a:r>
              <a:rPr lang="en-US" sz="2400" b="1" dirty="0">
                <a:solidFill>
                  <a:srgbClr val="FFFF00"/>
                </a:solidFill>
              </a:rPr>
              <a:t>the </a:t>
            </a:r>
            <a:r>
              <a:rPr lang="en-US" sz="2400" b="1" i="1" dirty="0">
                <a:solidFill>
                  <a:srgbClr val="FFFF00"/>
                </a:solidFill>
              </a:rPr>
              <a:t>multivariate analysis </a:t>
            </a:r>
            <a:r>
              <a:rPr lang="en-US" sz="2400" b="1" dirty="0">
                <a:solidFill>
                  <a:srgbClr val="FFFF00"/>
                </a:solidFill>
              </a:rPr>
              <a:t>approach</a:t>
            </a:r>
            <a:r>
              <a:rPr lang="en-US" sz="2400" dirty="0"/>
              <a:t>, in which statistical multivariate discriminant analysis is applied to word frequencies and related numerical features and,</a:t>
            </a:r>
          </a:p>
          <a:p>
            <a:pPr algn="just">
              <a:buFont typeface="Wingdings" panose="05000000000000000000" pitchFamily="2" charset="2"/>
              <a:buChar char="Ø"/>
            </a:pPr>
            <a:r>
              <a:rPr lang="en-US" sz="2400" b="1" dirty="0">
                <a:solidFill>
                  <a:srgbClr val="FFFF00"/>
                </a:solidFill>
              </a:rPr>
              <a:t>the most recent, </a:t>
            </a:r>
            <a:r>
              <a:rPr lang="en-US" sz="2400" b="1" i="1" dirty="0">
                <a:solidFill>
                  <a:srgbClr val="FFFF00"/>
                </a:solidFill>
              </a:rPr>
              <a:t>machine learning </a:t>
            </a:r>
            <a:r>
              <a:rPr lang="en-US" sz="2400" b="1" dirty="0">
                <a:solidFill>
                  <a:srgbClr val="FFFF00"/>
                </a:solidFill>
              </a:rPr>
              <a:t>approach</a:t>
            </a:r>
            <a:r>
              <a:rPr lang="en-US" sz="2400" dirty="0"/>
              <a:t>, in which modern machine learning methods are applied to sets of training documents to construct classifiers to new anonymous documents.</a:t>
            </a:r>
          </a:p>
          <a:p>
            <a:pPr marL="0" indent="0" algn="just">
              <a:buNone/>
            </a:pPr>
            <a:endParaRPr lang="en-US" sz="2400" dirty="0"/>
          </a:p>
          <a:p>
            <a:pPr marL="0" indent="0" algn="just">
              <a:buNone/>
            </a:pPr>
            <a:endParaRPr lang="en-US" sz="2400" dirty="0"/>
          </a:p>
        </p:txBody>
      </p:sp>
      <p:sp>
        <p:nvSpPr>
          <p:cNvPr id="4" name="Slide Number Placeholder 3"/>
          <p:cNvSpPr>
            <a:spLocks noGrp="1"/>
          </p:cNvSpPr>
          <p:nvPr>
            <p:ph type="sldNum" sz="quarter" idx="12"/>
          </p:nvPr>
        </p:nvSpPr>
        <p:spPr/>
        <p:txBody>
          <a:bodyPr/>
          <a:lstStyle/>
          <a:p>
            <a:fld id="{6D22F896-40B5-4ADD-8801-0D06FADFA095}" type="slidenum">
              <a:rPr lang="en-US" smtClean="0"/>
              <a:t>7</a:t>
            </a:fld>
            <a:endParaRPr lang="en-US" dirty="0"/>
          </a:p>
        </p:txBody>
      </p:sp>
    </p:spTree>
    <p:extLst>
      <p:ext uri="{BB962C8B-B14F-4D97-AF65-F5344CB8AC3E}">
        <p14:creationId xmlns:p14="http://schemas.microsoft.com/office/powerpoint/2010/main" val="2102723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85800" y="1379095"/>
            <a:ext cx="10820400" cy="3882453"/>
          </a:xfrm>
        </p:spPr>
        <p:txBody>
          <a:bodyPr>
            <a:noAutofit/>
          </a:bodyPr>
          <a:lstStyle/>
          <a:p>
            <a:pPr marL="0" indent="0" algn="just">
              <a:buNone/>
            </a:pPr>
            <a:endParaRPr lang="en-US" sz="2400" dirty="0"/>
          </a:p>
          <a:p>
            <a:pPr marL="0" indent="0" algn="just">
              <a:buNone/>
            </a:pPr>
            <a:r>
              <a:rPr lang="en-US" sz="2400" dirty="0"/>
              <a:t>Nowadays, the </a:t>
            </a:r>
            <a:r>
              <a:rPr lang="en-US" sz="2400" b="1" dirty="0">
                <a:solidFill>
                  <a:srgbClr val="FFFF00"/>
                </a:solidFill>
              </a:rPr>
              <a:t>most successful methods used to address an Authorship Attribution have been found to be the modern machine learning algorithms</a:t>
            </a:r>
            <a:r>
              <a:rPr lang="en-US" sz="2400" dirty="0"/>
              <a:t>, since these models present not only a high accuracy rate but also a diversity of works published helping to understand and implement them.</a:t>
            </a:r>
          </a:p>
          <a:p>
            <a:pPr marL="0" indent="0" algn="just">
              <a:buNone/>
            </a:pPr>
            <a:r>
              <a:rPr lang="en-US" sz="2400" dirty="0"/>
              <a:t>To address our Authorship Verification problem, I implemented machine learning methods to perform an </a:t>
            </a:r>
            <a:r>
              <a:rPr lang="en-US" sz="2400" b="1" dirty="0">
                <a:solidFill>
                  <a:srgbClr val="FFFF00"/>
                </a:solidFill>
              </a:rPr>
              <a:t>Unmasking Procedure, </a:t>
            </a:r>
            <a:r>
              <a:rPr lang="en-US" sz="2400" dirty="0"/>
              <a:t>proven to be a robust way to solve this problem. (Koppel et. al., 2007). </a:t>
            </a:r>
          </a:p>
          <a:p>
            <a:pPr algn="just"/>
            <a:endParaRPr lang="en-US" sz="2400" dirty="0"/>
          </a:p>
        </p:txBody>
      </p:sp>
      <p:sp>
        <p:nvSpPr>
          <p:cNvPr id="4" name="Slide Number Placeholder 3"/>
          <p:cNvSpPr>
            <a:spLocks noGrp="1"/>
          </p:cNvSpPr>
          <p:nvPr>
            <p:ph type="sldNum" sz="quarter" idx="12"/>
          </p:nvPr>
        </p:nvSpPr>
        <p:spPr/>
        <p:txBody>
          <a:bodyPr/>
          <a:lstStyle/>
          <a:p>
            <a:fld id="{6D22F896-40B5-4ADD-8801-0D06FADFA095}" type="slidenum">
              <a:rPr lang="en-US" smtClean="0"/>
              <a:t>8</a:t>
            </a:fld>
            <a:endParaRPr lang="en-US" dirty="0"/>
          </a:p>
        </p:txBody>
      </p:sp>
    </p:spTree>
    <p:extLst>
      <p:ext uri="{BB962C8B-B14F-4D97-AF65-F5344CB8AC3E}">
        <p14:creationId xmlns:p14="http://schemas.microsoft.com/office/powerpoint/2010/main" val="13983906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85800" y="1469036"/>
            <a:ext cx="10820400" cy="4749649"/>
          </a:xfrm>
        </p:spPr>
        <p:txBody>
          <a:bodyPr>
            <a:normAutofit/>
          </a:bodyPr>
          <a:lstStyle/>
          <a:p>
            <a:pPr marL="0" indent="0" algn="just">
              <a:buNone/>
            </a:pPr>
            <a:r>
              <a:rPr lang="en-US" sz="2400" dirty="0"/>
              <a:t>The objective of this project was to</a:t>
            </a:r>
            <a:r>
              <a:rPr lang="en-US" sz="2400" b="1" dirty="0">
                <a:solidFill>
                  <a:srgbClr val="FFFF00"/>
                </a:solidFill>
              </a:rPr>
              <a:t> update an existing Python library </a:t>
            </a:r>
            <a:r>
              <a:rPr lang="en-US" sz="2400" dirty="0"/>
              <a:t>(using </a:t>
            </a:r>
            <a:r>
              <a:rPr lang="en-US" sz="2400" dirty="0" err="1"/>
              <a:t>scikit</a:t>
            </a:r>
            <a:r>
              <a:rPr lang="en-US" sz="2400" dirty="0"/>
              <a:t>-learn) to determine (thanks to the Unmasking Procedure) whether a document is written by a given author or not (</a:t>
            </a:r>
            <a:r>
              <a:rPr lang="en-US" sz="2400" dirty="0" err="1"/>
              <a:t>i.e</a:t>
            </a:r>
            <a:r>
              <a:rPr lang="en-US" sz="2400" dirty="0"/>
              <a:t> address an Authorship Verification problem). The final goal </a:t>
            </a:r>
            <a:r>
              <a:rPr lang="en-US" sz="2400" b="1" dirty="0">
                <a:solidFill>
                  <a:srgbClr val="FFFF00"/>
                </a:solidFill>
              </a:rPr>
              <a:t>being to determine if some editorials allegedly written by the famous American Poet Walter "Walt" Whitman (signed anonymously with pseudonyms and dated from 1857) are really products of his clever pen.</a:t>
            </a:r>
          </a:p>
          <a:p>
            <a:pPr marL="0" indent="0" algn="just">
              <a:buNone/>
            </a:pPr>
            <a:r>
              <a:rPr lang="en-US" sz="2400" dirty="0"/>
              <a:t>This project could help build a new set of all the documents written by this wonderful Poet.</a:t>
            </a:r>
          </a:p>
        </p:txBody>
      </p:sp>
      <p:sp>
        <p:nvSpPr>
          <p:cNvPr id="4" name="Slide Number Placeholder 3"/>
          <p:cNvSpPr>
            <a:spLocks noGrp="1"/>
          </p:cNvSpPr>
          <p:nvPr>
            <p:ph type="sldNum" sz="quarter" idx="12"/>
          </p:nvPr>
        </p:nvSpPr>
        <p:spPr/>
        <p:txBody>
          <a:bodyPr/>
          <a:lstStyle/>
          <a:p>
            <a:fld id="{6D22F896-40B5-4ADD-8801-0D06FADFA095}" type="slidenum">
              <a:rPr lang="en-US" smtClean="0"/>
              <a:t>9</a:t>
            </a:fld>
            <a:endParaRPr lang="en-US" dirty="0"/>
          </a:p>
        </p:txBody>
      </p:sp>
    </p:spTree>
    <p:extLst>
      <p:ext uri="{BB962C8B-B14F-4D97-AF65-F5344CB8AC3E}">
        <p14:creationId xmlns:p14="http://schemas.microsoft.com/office/powerpoint/2010/main" val="2275129854"/>
      </p:ext>
    </p:extLst>
  </p:cSld>
  <p:clrMapOvr>
    <a:masterClrMapping/>
  </p:clrMapOvr>
</p:sld>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8F31A783-2159-4870-BC29-2BA7D038EA4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TM04033937[[fn=Vapor Trail]]</Template>
  <TotalTime>1087</TotalTime>
  <Words>2091</Words>
  <Application>Microsoft Office PowerPoint</Application>
  <PresentationFormat>Widescreen</PresentationFormat>
  <Paragraphs>149</Paragraphs>
  <Slides>32</Slides>
  <Notes>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32</vt:i4>
      </vt:variant>
    </vt:vector>
  </HeadingPairs>
  <TitlesOfParts>
    <vt:vector size="38" baseType="lpstr">
      <vt:lpstr>Arial</vt:lpstr>
      <vt:lpstr>Calibri</vt:lpstr>
      <vt:lpstr>Century Gothic</vt:lpstr>
      <vt:lpstr>Courier New</vt:lpstr>
      <vt:lpstr>Wingdings</vt:lpstr>
      <vt:lpstr>Vapor Trail</vt:lpstr>
      <vt:lpstr>Authorship analysis</vt:lpstr>
      <vt:lpstr>Agenda</vt:lpstr>
      <vt:lpstr>Introduction</vt:lpstr>
      <vt:lpstr>QUIZ 1: WHO WROTE THIS?</vt:lpstr>
      <vt:lpstr>PowerPoint Presentation</vt:lpstr>
      <vt:lpstr>What is the authorship attribution?</vt:lpstr>
      <vt:lpstr>How to Solve such a problem?</vt:lpstr>
      <vt:lpstr>PowerPoint Presentation</vt:lpstr>
      <vt:lpstr>PowerPoint Presentation</vt:lpstr>
      <vt:lpstr>I. The Data set</vt:lpstr>
      <vt:lpstr>Who is Walter “walt” Whitman?</vt:lpstr>
      <vt:lpstr>PowerPoint Presentation</vt:lpstr>
      <vt:lpstr>KNOWN editorials written by Whitman</vt:lpstr>
      <vt:lpstr>Some unknown editorials…</vt:lpstr>
      <vt:lpstr>PowerPoint Presentation</vt:lpstr>
      <vt:lpstr>II. The unmasking procedure</vt:lpstr>
      <vt:lpstr>Why is the Authorship verification more difficult than the attribution?</vt:lpstr>
      <vt:lpstr>PowerPoint Presentation</vt:lpstr>
      <vt:lpstr>What if instead?</vt:lpstr>
      <vt:lpstr>III. Experimental  results</vt:lpstr>
      <vt:lpstr>PowerPoint Presentation</vt:lpstr>
      <vt:lpstr>PowerPoint Presentation</vt:lpstr>
      <vt:lpstr>PowerPoint Presentation</vt:lpstr>
      <vt:lpstr>PowerPoint Presentation</vt:lpstr>
      <vt:lpstr>PowerPoint Presentation</vt:lpstr>
      <vt:lpstr>PowerPoint Presentation</vt:lpstr>
      <vt:lpstr>Conclusion</vt:lpstr>
      <vt:lpstr>PowerPoint Presentation</vt:lpstr>
      <vt:lpstr>PowerPoint Presentation</vt:lpstr>
      <vt:lpstr>PowerPoint Presentation</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Authorship analysis</dc:title>
  <dc:creator>Joris EKPANGBO</dc:creator>
  <cp:lastModifiedBy>Joris EKPANGBO</cp:lastModifiedBy>
  <cp:revision>180</cp:revision>
  <dcterms:created xsi:type="dcterms:W3CDTF">2016-11-23T05:29:00Z</dcterms:created>
  <dcterms:modified xsi:type="dcterms:W3CDTF">2016-12-07T03:56:53Z</dcterms:modified>
</cp:coreProperties>
</file>